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36"/>
  </p:notesMasterIdLst>
  <p:handoutMasterIdLst>
    <p:handoutMasterId r:id="rId37"/>
  </p:handoutMasterIdLst>
  <p:sldIdLst>
    <p:sldId id="1664" r:id="rId3"/>
    <p:sldId id="1825" r:id="rId4"/>
    <p:sldId id="1795" r:id="rId5"/>
    <p:sldId id="1796" r:id="rId6"/>
    <p:sldId id="1797" r:id="rId7"/>
    <p:sldId id="1681" r:id="rId8"/>
    <p:sldId id="1798" r:id="rId9"/>
    <p:sldId id="1799" r:id="rId10"/>
    <p:sldId id="1800" r:id="rId11"/>
    <p:sldId id="1826" r:id="rId12"/>
    <p:sldId id="1816" r:id="rId13"/>
    <p:sldId id="1817" r:id="rId14"/>
    <p:sldId id="1827" r:id="rId15"/>
    <p:sldId id="1828" r:id="rId16"/>
    <p:sldId id="1829" r:id="rId17"/>
    <p:sldId id="1821" r:id="rId18"/>
    <p:sldId id="1830" r:id="rId19"/>
    <p:sldId id="1831" r:id="rId20"/>
    <p:sldId id="1832" r:id="rId21"/>
    <p:sldId id="1833" r:id="rId22"/>
    <p:sldId id="1834" r:id="rId23"/>
    <p:sldId id="1835" r:id="rId24"/>
    <p:sldId id="1836" r:id="rId25"/>
    <p:sldId id="1837" r:id="rId26"/>
    <p:sldId id="1838" r:id="rId27"/>
    <p:sldId id="1839" r:id="rId28"/>
    <p:sldId id="1840" r:id="rId29"/>
    <p:sldId id="1841" r:id="rId30"/>
    <p:sldId id="1842" r:id="rId31"/>
    <p:sldId id="1843" r:id="rId32"/>
    <p:sldId id="1844" r:id="rId33"/>
    <p:sldId id="1814" r:id="rId34"/>
    <p:sldId id="1286" r:id="rId35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>
          <p15:clr>
            <a:srgbClr val="A4A3A4"/>
          </p15:clr>
        </p15:guide>
        <p15:guide id="2" pos="416">
          <p15:clr>
            <a:srgbClr val="A4A3A4"/>
          </p15:clr>
        </p15:guide>
        <p15:guide id="3" pos="7256">
          <p15:clr>
            <a:srgbClr val="A4A3A4"/>
          </p15:clr>
        </p15:guide>
        <p15:guide id="4" orient="horz" pos="686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orient="horz" pos="3861">
          <p15:clr>
            <a:srgbClr val="A4A3A4"/>
          </p15:clr>
        </p15:guide>
        <p15:guide id="7" pos="574">
          <p15:clr>
            <a:srgbClr val="A4A3A4"/>
          </p15:clr>
        </p15:guide>
        <p15:guide id="8" orient="horz" pos="1344">
          <p15:clr>
            <a:srgbClr val="A4A3A4"/>
          </p15:clr>
        </p15:guide>
        <p15:guide id="9" pos="2842">
          <p15:clr>
            <a:srgbClr val="A4A3A4"/>
          </p15:clr>
        </p15:guide>
        <p15:guide id="10" pos="3953">
          <p15:clr>
            <a:srgbClr val="A4A3A4"/>
          </p15:clr>
        </p15:guide>
        <p15:guide id="11" pos="6199">
          <p15:clr>
            <a:srgbClr val="A4A3A4"/>
          </p15:clr>
        </p15:guide>
        <p15:guide id="12" orient="horz" pos="3022">
          <p15:clr>
            <a:srgbClr val="A4A3A4"/>
          </p15:clr>
        </p15:guide>
        <p15:guide id="13" pos="1912">
          <p15:clr>
            <a:srgbClr val="A4A3A4"/>
          </p15:clr>
        </p15:guide>
        <p15:guide id="14" pos="7129">
          <p15:clr>
            <a:srgbClr val="A4A3A4"/>
          </p15:clr>
        </p15:guide>
        <p15:guide id="15" pos="74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6D8"/>
    <a:srgbClr val="203864"/>
    <a:srgbClr val="F8F8F8"/>
    <a:srgbClr val="CC0000"/>
    <a:srgbClr val="E9E8E8"/>
    <a:srgbClr val="B1D599"/>
    <a:srgbClr val="E9ECF1"/>
    <a:srgbClr val="0070C0"/>
    <a:srgbClr val="345BA2"/>
    <a:srgbClr val="9A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2" autoAdjust="0"/>
    <p:restoredTop sz="93618" autoAdjust="0"/>
  </p:normalViewPr>
  <p:slideViewPr>
    <p:cSldViewPr snapToGrid="0">
      <p:cViewPr varScale="1">
        <p:scale>
          <a:sx n="181" d="100"/>
          <a:sy n="181" d="100"/>
        </p:scale>
        <p:origin x="1032" y="176"/>
      </p:cViewPr>
      <p:guideLst>
        <p:guide orient="horz" pos="2750"/>
        <p:guide pos="416"/>
        <p:guide pos="7256"/>
        <p:guide orient="horz" pos="686"/>
        <p:guide orient="horz" pos="3929"/>
        <p:guide orient="horz" pos="3861"/>
        <p:guide pos="574"/>
        <p:guide orient="horz" pos="1344"/>
        <p:guide pos="2842"/>
        <p:guide pos="3953"/>
        <p:guide pos="6199"/>
        <p:guide orient="horz" pos="3022"/>
        <p:guide pos="1912"/>
        <p:guide pos="7129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-37351"/>
    </p:cViewPr>
  </p:sorterViewPr>
  <p:notesViewPr>
    <p:cSldViewPr snapToGrid="0">
      <p:cViewPr varScale="1">
        <p:scale>
          <a:sx n="77" d="100"/>
          <a:sy n="77" d="100"/>
        </p:scale>
        <p:origin x="33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0C0BDD3-2242-2C4D-8B7F-63492A17707E}" type="doc">
      <dgm:prSet loTypeId="urn:microsoft.com/office/officeart/2005/8/layout/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3EC990A-7C8A-CF46-960C-29E7DD2A5294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分词</a:t>
          </a:r>
          <a:r>
            <a:rPr lang="zh-CN" b="1" dirty="0"/>
            <a:t>的基本概念</a:t>
          </a:r>
          <a:endParaRPr lang="zh-CN" dirty="0"/>
        </a:p>
      </dgm:t>
    </dgm:pt>
    <dgm:pt modelId="{AAAD5084-395C-9840-8F60-59C4BDC2F0B3}" type="parTrans" cxnId="{2F5998D5-89E0-6E4A-9149-A3D98394A503}">
      <dgm:prSet/>
      <dgm:spPr/>
      <dgm:t>
        <a:bodyPr/>
        <a:lstStyle/>
        <a:p>
          <a:endParaRPr lang="zh-CN" altLang="en-US"/>
        </a:p>
      </dgm:t>
    </dgm:pt>
    <dgm:pt modelId="{98C66BFD-CE5F-8E4E-B35B-7A79EF66745B}" type="sibTrans" cxnId="{2F5998D5-89E0-6E4A-9149-A3D98394A503}">
      <dgm:prSet/>
      <dgm:spPr/>
      <dgm:t>
        <a:bodyPr/>
        <a:lstStyle/>
        <a:p>
          <a:endParaRPr lang="zh-CN" altLang="en-US"/>
        </a:p>
      </dgm:t>
    </dgm:pt>
    <dgm:pt modelId="{B3AA566B-6EE4-1644-8558-E648B268FE22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词袋模型的基本概念与应用</a:t>
          </a:r>
          <a:endParaRPr lang="zh-CN" dirty="0"/>
        </a:p>
      </dgm:t>
    </dgm:pt>
    <dgm:pt modelId="{31D291CF-103E-C942-9F1D-400E5469A0F7}" type="parTrans" cxnId="{2CFE14E6-A756-0649-BF91-3521655B31B5}">
      <dgm:prSet/>
      <dgm:spPr/>
      <dgm:t>
        <a:bodyPr/>
        <a:lstStyle/>
        <a:p>
          <a:endParaRPr lang="zh-CN" altLang="en-US"/>
        </a:p>
      </dgm:t>
    </dgm:pt>
    <dgm:pt modelId="{5780D96E-F545-8146-A1BE-9334AE6E07F5}" type="sibTrans" cxnId="{2CFE14E6-A756-0649-BF91-3521655B31B5}">
      <dgm:prSet/>
      <dgm:spPr/>
      <dgm:t>
        <a:bodyPr/>
        <a:lstStyle/>
        <a:p>
          <a:endParaRPr lang="zh-CN" altLang="en-US"/>
        </a:p>
      </dgm:t>
    </dgm:pt>
    <dgm:pt modelId="{1027EBB0-613E-A148-B860-D2BC9E501860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 </a:t>
          </a:r>
          <a:r>
            <a:rPr lang="en-US" altLang="zh-CN" b="1" dirty="0"/>
            <a:t>N-Gram</a:t>
          </a:r>
          <a:r>
            <a:rPr lang="zh-CN" altLang="en-US" b="1" dirty="0"/>
            <a:t> 语言模型的基本概念与应用</a:t>
          </a:r>
          <a:endParaRPr lang="zh-CN" dirty="0"/>
        </a:p>
      </dgm:t>
    </dgm:pt>
    <dgm:pt modelId="{ED6EE048-0196-AE40-A6D0-79F622A4A434}" type="parTrans" cxnId="{D9AD8A2E-E207-7F49-B246-F7D447B89C90}">
      <dgm:prSet/>
      <dgm:spPr/>
      <dgm:t>
        <a:bodyPr/>
        <a:lstStyle/>
        <a:p>
          <a:endParaRPr lang="zh-CN" altLang="en-US"/>
        </a:p>
      </dgm:t>
    </dgm:pt>
    <dgm:pt modelId="{1013C84E-EA92-8E4C-87E9-1789A93862BE}" type="sibTrans" cxnId="{D9AD8A2E-E207-7F49-B246-F7D447B89C90}">
      <dgm:prSet/>
      <dgm:spPr/>
      <dgm:t>
        <a:bodyPr/>
        <a:lstStyle/>
        <a:p>
          <a:endParaRPr lang="zh-CN" altLang="en-US"/>
        </a:p>
      </dgm:t>
    </dgm:pt>
    <dgm:pt modelId="{C06A3861-B150-6742-A3FC-B5B46498A36A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 </a:t>
          </a:r>
          <a:r>
            <a:rPr lang="en-US" altLang="zh-CN" b="1" dirty="0"/>
            <a:t>TF-IDF </a:t>
          </a:r>
          <a:r>
            <a:rPr lang="zh-CN" altLang="en-US" b="1" dirty="0"/>
            <a:t>算法的基本概念与应用</a:t>
          </a:r>
          <a:endParaRPr lang="zh-CN" dirty="0"/>
        </a:p>
      </dgm:t>
    </dgm:pt>
    <dgm:pt modelId="{96B1CD97-DCC8-4240-B143-AD5FEEB1D6C4}" type="parTrans" cxnId="{0868EF59-8529-A84F-8B9E-BEABE31FBA67}">
      <dgm:prSet/>
      <dgm:spPr/>
      <dgm:t>
        <a:bodyPr/>
        <a:lstStyle/>
        <a:p>
          <a:endParaRPr lang="zh-CN" altLang="en-US"/>
        </a:p>
      </dgm:t>
    </dgm:pt>
    <dgm:pt modelId="{6BF3C833-A399-E144-AB13-865A3754C1D5}" type="sibTrans" cxnId="{0868EF59-8529-A84F-8B9E-BEABE31FBA67}">
      <dgm:prSet/>
      <dgm:spPr/>
      <dgm:t>
        <a:bodyPr/>
        <a:lstStyle/>
        <a:p>
          <a:endParaRPr lang="zh-CN" altLang="en-US"/>
        </a:p>
      </dgm:t>
    </dgm:pt>
    <dgm:pt modelId="{C94F87A4-906E-2145-A44E-155A401AB4D4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了</a:t>
          </a:r>
          <a:r>
            <a:rPr lang="zh-CN" altLang="en-US" b="1" dirty="0"/>
            <a:t>词共现算法的核心思想与应用</a:t>
          </a:r>
          <a:endParaRPr lang="zh-CN" dirty="0"/>
        </a:p>
      </dgm:t>
    </dgm:pt>
    <dgm:pt modelId="{58609263-CB96-6F43-A5D6-87E8ED742046}" type="parTrans" cxnId="{1EC98661-142C-8241-8655-983AE29E0C51}">
      <dgm:prSet/>
      <dgm:spPr/>
      <dgm:t>
        <a:bodyPr/>
        <a:lstStyle/>
        <a:p>
          <a:endParaRPr lang="zh-CN" altLang="en-US"/>
        </a:p>
      </dgm:t>
    </dgm:pt>
    <dgm:pt modelId="{DB47BE43-6D46-8942-84C6-400F38CAFF31}" type="sibTrans" cxnId="{1EC98661-142C-8241-8655-983AE29E0C51}">
      <dgm:prSet/>
      <dgm:spPr/>
      <dgm:t>
        <a:bodyPr/>
        <a:lstStyle/>
        <a:p>
          <a:endParaRPr lang="zh-CN" altLang="en-US"/>
        </a:p>
      </dgm:t>
    </dgm:pt>
    <dgm:pt modelId="{9D4E13AB-306F-A84A-A7CA-B58C8F724689}" type="pres">
      <dgm:prSet presAssocID="{40C0BDD3-2242-2C4D-8B7F-63492A17707E}" presName="linear" presStyleCnt="0">
        <dgm:presLayoutVars>
          <dgm:dir/>
          <dgm:animLvl val="lvl"/>
          <dgm:resizeHandles val="exact"/>
        </dgm:presLayoutVars>
      </dgm:prSet>
      <dgm:spPr/>
    </dgm:pt>
    <dgm:pt modelId="{82C35087-2152-FF4D-B9B6-BB74BDCF567B}" type="pres">
      <dgm:prSet presAssocID="{D3EC990A-7C8A-CF46-960C-29E7DD2A5294}" presName="parentLin" presStyleCnt="0"/>
      <dgm:spPr/>
    </dgm:pt>
    <dgm:pt modelId="{3AA8236F-CF90-A545-927A-78349BE6ED11}" type="pres">
      <dgm:prSet presAssocID="{D3EC990A-7C8A-CF46-960C-29E7DD2A5294}" presName="parentLeftMargin" presStyleLbl="node1" presStyleIdx="0" presStyleCnt="5"/>
      <dgm:spPr/>
    </dgm:pt>
    <dgm:pt modelId="{48463A26-4CD6-2E41-A38A-3BB7613EC8D9}" type="pres">
      <dgm:prSet presAssocID="{D3EC990A-7C8A-CF46-960C-29E7DD2A52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367C54B-35EF-2049-9130-D3933DF39002}" type="pres">
      <dgm:prSet presAssocID="{D3EC990A-7C8A-CF46-960C-29E7DD2A5294}" presName="negativeSpace" presStyleCnt="0"/>
      <dgm:spPr/>
    </dgm:pt>
    <dgm:pt modelId="{392EB2D4-B4B9-8C4E-87EA-900BFB22CEDA}" type="pres">
      <dgm:prSet presAssocID="{D3EC990A-7C8A-CF46-960C-29E7DD2A5294}" presName="childText" presStyleLbl="conFgAcc1" presStyleIdx="0" presStyleCnt="5">
        <dgm:presLayoutVars>
          <dgm:bulletEnabled val="1"/>
        </dgm:presLayoutVars>
      </dgm:prSet>
      <dgm:spPr/>
    </dgm:pt>
    <dgm:pt modelId="{EDFF9F4E-3036-FC40-BF5C-B06DBEC56B42}" type="pres">
      <dgm:prSet presAssocID="{98C66BFD-CE5F-8E4E-B35B-7A79EF66745B}" presName="spaceBetweenRectangles" presStyleCnt="0"/>
      <dgm:spPr/>
    </dgm:pt>
    <dgm:pt modelId="{4347D973-D6CB-6344-BFAC-90B6C54A4D39}" type="pres">
      <dgm:prSet presAssocID="{B3AA566B-6EE4-1644-8558-E648B268FE22}" presName="parentLin" presStyleCnt="0"/>
      <dgm:spPr/>
    </dgm:pt>
    <dgm:pt modelId="{D11AFFC1-B1CB-C24F-A9ED-40FFB2BA15FC}" type="pres">
      <dgm:prSet presAssocID="{B3AA566B-6EE4-1644-8558-E648B268FE22}" presName="parentLeftMargin" presStyleLbl="node1" presStyleIdx="0" presStyleCnt="5"/>
      <dgm:spPr/>
    </dgm:pt>
    <dgm:pt modelId="{CAC15C94-030E-E24E-B346-51690D470996}" type="pres">
      <dgm:prSet presAssocID="{B3AA566B-6EE4-1644-8558-E648B268FE2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85AB768-97D8-C84D-A19D-E3D6BC1653F4}" type="pres">
      <dgm:prSet presAssocID="{B3AA566B-6EE4-1644-8558-E648B268FE22}" presName="negativeSpace" presStyleCnt="0"/>
      <dgm:spPr/>
    </dgm:pt>
    <dgm:pt modelId="{40A26EBC-4DE4-4044-B04F-9C452A08C965}" type="pres">
      <dgm:prSet presAssocID="{B3AA566B-6EE4-1644-8558-E648B268FE22}" presName="childText" presStyleLbl="conFgAcc1" presStyleIdx="1" presStyleCnt="5">
        <dgm:presLayoutVars>
          <dgm:bulletEnabled val="1"/>
        </dgm:presLayoutVars>
      </dgm:prSet>
      <dgm:spPr/>
    </dgm:pt>
    <dgm:pt modelId="{AE18908E-A534-B444-8DD9-211E3BFE3C3D}" type="pres">
      <dgm:prSet presAssocID="{5780D96E-F545-8146-A1BE-9334AE6E07F5}" presName="spaceBetweenRectangles" presStyleCnt="0"/>
      <dgm:spPr/>
    </dgm:pt>
    <dgm:pt modelId="{80B743C6-F032-2C43-82A1-1E366F6D8B03}" type="pres">
      <dgm:prSet presAssocID="{1027EBB0-613E-A148-B860-D2BC9E501860}" presName="parentLin" presStyleCnt="0"/>
      <dgm:spPr/>
    </dgm:pt>
    <dgm:pt modelId="{C589DD27-7CE6-9041-B2F3-EA7DB5B047D3}" type="pres">
      <dgm:prSet presAssocID="{1027EBB0-613E-A148-B860-D2BC9E501860}" presName="parentLeftMargin" presStyleLbl="node1" presStyleIdx="1" presStyleCnt="5"/>
      <dgm:spPr/>
    </dgm:pt>
    <dgm:pt modelId="{E1C77667-908B-1440-B82B-6E0008191301}" type="pres">
      <dgm:prSet presAssocID="{1027EBB0-613E-A148-B860-D2BC9E50186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9C6B65B-3B4F-9544-BDE6-169A2DC20E2A}" type="pres">
      <dgm:prSet presAssocID="{1027EBB0-613E-A148-B860-D2BC9E501860}" presName="negativeSpace" presStyleCnt="0"/>
      <dgm:spPr/>
    </dgm:pt>
    <dgm:pt modelId="{BBEED717-3B3A-7E43-8921-26EDEC5DDD07}" type="pres">
      <dgm:prSet presAssocID="{1027EBB0-613E-A148-B860-D2BC9E501860}" presName="childText" presStyleLbl="conFgAcc1" presStyleIdx="2" presStyleCnt="5">
        <dgm:presLayoutVars>
          <dgm:bulletEnabled val="1"/>
        </dgm:presLayoutVars>
      </dgm:prSet>
      <dgm:spPr/>
    </dgm:pt>
    <dgm:pt modelId="{FC8A178E-5531-D74C-8B1F-462A6FB4AA65}" type="pres">
      <dgm:prSet presAssocID="{1013C84E-EA92-8E4C-87E9-1789A93862BE}" presName="spaceBetweenRectangles" presStyleCnt="0"/>
      <dgm:spPr/>
    </dgm:pt>
    <dgm:pt modelId="{094C4B4B-F456-9344-BD48-97247DA9835C}" type="pres">
      <dgm:prSet presAssocID="{C06A3861-B150-6742-A3FC-B5B46498A36A}" presName="parentLin" presStyleCnt="0"/>
      <dgm:spPr/>
    </dgm:pt>
    <dgm:pt modelId="{9D0D79A1-8758-6147-97C6-4740827B7650}" type="pres">
      <dgm:prSet presAssocID="{C06A3861-B150-6742-A3FC-B5B46498A36A}" presName="parentLeftMargin" presStyleLbl="node1" presStyleIdx="2" presStyleCnt="5"/>
      <dgm:spPr/>
    </dgm:pt>
    <dgm:pt modelId="{4F558232-16DD-B045-A4CB-ABC0B285035C}" type="pres">
      <dgm:prSet presAssocID="{C06A3861-B150-6742-A3FC-B5B46498A36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BE784C-61AB-104E-810C-F2EA476709CA}" type="pres">
      <dgm:prSet presAssocID="{C06A3861-B150-6742-A3FC-B5B46498A36A}" presName="negativeSpace" presStyleCnt="0"/>
      <dgm:spPr/>
    </dgm:pt>
    <dgm:pt modelId="{A0C263DE-7732-3044-95CC-F1F99B651AE3}" type="pres">
      <dgm:prSet presAssocID="{C06A3861-B150-6742-A3FC-B5B46498A36A}" presName="childText" presStyleLbl="conFgAcc1" presStyleIdx="3" presStyleCnt="5">
        <dgm:presLayoutVars>
          <dgm:bulletEnabled val="1"/>
        </dgm:presLayoutVars>
      </dgm:prSet>
      <dgm:spPr/>
    </dgm:pt>
    <dgm:pt modelId="{B72F6472-4DD4-D948-B5D1-D5F72351E2BF}" type="pres">
      <dgm:prSet presAssocID="{6BF3C833-A399-E144-AB13-865A3754C1D5}" presName="spaceBetweenRectangles" presStyleCnt="0"/>
      <dgm:spPr/>
    </dgm:pt>
    <dgm:pt modelId="{26C6B00F-1801-2844-8388-6FBB4A32E528}" type="pres">
      <dgm:prSet presAssocID="{C94F87A4-906E-2145-A44E-155A401AB4D4}" presName="parentLin" presStyleCnt="0"/>
      <dgm:spPr/>
    </dgm:pt>
    <dgm:pt modelId="{CA33A674-8319-2B44-ADE4-A9E7ECED80A8}" type="pres">
      <dgm:prSet presAssocID="{C94F87A4-906E-2145-A44E-155A401AB4D4}" presName="parentLeftMargin" presStyleLbl="node1" presStyleIdx="3" presStyleCnt="5"/>
      <dgm:spPr/>
    </dgm:pt>
    <dgm:pt modelId="{105D271C-20C1-3B4F-9214-8E584D589C3A}" type="pres">
      <dgm:prSet presAssocID="{C94F87A4-906E-2145-A44E-155A401AB4D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0A1A99E-4AA5-044D-9A53-233323466853}" type="pres">
      <dgm:prSet presAssocID="{C94F87A4-906E-2145-A44E-155A401AB4D4}" presName="negativeSpace" presStyleCnt="0"/>
      <dgm:spPr/>
    </dgm:pt>
    <dgm:pt modelId="{4B59EEF5-CCEB-9240-8733-69A421B52EA6}" type="pres">
      <dgm:prSet presAssocID="{C94F87A4-906E-2145-A44E-155A401AB4D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83CE20A-D961-B449-938A-5E773E61C4A8}" type="presOf" srcId="{B3AA566B-6EE4-1644-8558-E648B268FE22}" destId="{CAC15C94-030E-E24E-B346-51690D470996}" srcOrd="1" destOrd="0" presId="urn:microsoft.com/office/officeart/2005/8/layout/list1"/>
    <dgm:cxn modelId="{C8A49E20-B64F-5A4E-8C72-92029389B1A9}" type="presOf" srcId="{C06A3861-B150-6742-A3FC-B5B46498A36A}" destId="{4F558232-16DD-B045-A4CB-ABC0B285035C}" srcOrd="1" destOrd="0" presId="urn:microsoft.com/office/officeart/2005/8/layout/list1"/>
    <dgm:cxn modelId="{8BF0F02C-8379-2343-8F83-216BAD0D1DE2}" type="presOf" srcId="{C06A3861-B150-6742-A3FC-B5B46498A36A}" destId="{9D0D79A1-8758-6147-97C6-4740827B7650}" srcOrd="0" destOrd="0" presId="urn:microsoft.com/office/officeart/2005/8/layout/list1"/>
    <dgm:cxn modelId="{D9AD8A2E-E207-7F49-B246-F7D447B89C90}" srcId="{40C0BDD3-2242-2C4D-8B7F-63492A17707E}" destId="{1027EBB0-613E-A148-B860-D2BC9E501860}" srcOrd="2" destOrd="0" parTransId="{ED6EE048-0196-AE40-A6D0-79F622A4A434}" sibTransId="{1013C84E-EA92-8E4C-87E9-1789A93862BE}"/>
    <dgm:cxn modelId="{D1BD2833-9B76-9845-BA39-E4F30B3C2F80}" type="presOf" srcId="{1027EBB0-613E-A148-B860-D2BC9E501860}" destId="{E1C77667-908B-1440-B82B-6E0008191301}" srcOrd="1" destOrd="0" presId="urn:microsoft.com/office/officeart/2005/8/layout/list1"/>
    <dgm:cxn modelId="{68E6B044-C947-864E-988E-A490B945C21A}" type="presOf" srcId="{D3EC990A-7C8A-CF46-960C-29E7DD2A5294}" destId="{48463A26-4CD6-2E41-A38A-3BB7613EC8D9}" srcOrd="1" destOrd="0" presId="urn:microsoft.com/office/officeart/2005/8/layout/list1"/>
    <dgm:cxn modelId="{0868EF59-8529-A84F-8B9E-BEABE31FBA67}" srcId="{40C0BDD3-2242-2C4D-8B7F-63492A17707E}" destId="{C06A3861-B150-6742-A3FC-B5B46498A36A}" srcOrd="3" destOrd="0" parTransId="{96B1CD97-DCC8-4240-B143-AD5FEEB1D6C4}" sibTransId="{6BF3C833-A399-E144-AB13-865A3754C1D5}"/>
    <dgm:cxn modelId="{1EC98661-142C-8241-8655-983AE29E0C51}" srcId="{40C0BDD3-2242-2C4D-8B7F-63492A17707E}" destId="{C94F87A4-906E-2145-A44E-155A401AB4D4}" srcOrd="4" destOrd="0" parTransId="{58609263-CB96-6F43-A5D6-87E8ED742046}" sibTransId="{DB47BE43-6D46-8942-84C6-400F38CAFF31}"/>
    <dgm:cxn modelId="{C297647A-0C3E-6942-9CED-525AC663913C}" type="presOf" srcId="{40C0BDD3-2242-2C4D-8B7F-63492A17707E}" destId="{9D4E13AB-306F-A84A-A7CA-B58C8F724689}" srcOrd="0" destOrd="0" presId="urn:microsoft.com/office/officeart/2005/8/layout/list1"/>
    <dgm:cxn modelId="{2CC0117F-BF6B-0343-B17F-D6D6FFEF19C8}" type="presOf" srcId="{D3EC990A-7C8A-CF46-960C-29E7DD2A5294}" destId="{3AA8236F-CF90-A545-927A-78349BE6ED11}" srcOrd="0" destOrd="0" presId="urn:microsoft.com/office/officeart/2005/8/layout/list1"/>
    <dgm:cxn modelId="{4D3FB9A9-7AA3-AE49-B054-C40E54470AD1}" type="presOf" srcId="{B3AA566B-6EE4-1644-8558-E648B268FE22}" destId="{D11AFFC1-B1CB-C24F-A9ED-40FFB2BA15FC}" srcOrd="0" destOrd="0" presId="urn:microsoft.com/office/officeart/2005/8/layout/list1"/>
    <dgm:cxn modelId="{538297B9-8483-E845-A722-D8087B0101A1}" type="presOf" srcId="{C94F87A4-906E-2145-A44E-155A401AB4D4}" destId="{CA33A674-8319-2B44-ADE4-A9E7ECED80A8}" srcOrd="0" destOrd="0" presId="urn:microsoft.com/office/officeart/2005/8/layout/list1"/>
    <dgm:cxn modelId="{BCFCE9CF-F399-A54C-B847-986117220039}" type="presOf" srcId="{1027EBB0-613E-A148-B860-D2BC9E501860}" destId="{C589DD27-7CE6-9041-B2F3-EA7DB5B047D3}" srcOrd="0" destOrd="0" presId="urn:microsoft.com/office/officeart/2005/8/layout/list1"/>
    <dgm:cxn modelId="{2F5998D5-89E0-6E4A-9149-A3D98394A503}" srcId="{40C0BDD3-2242-2C4D-8B7F-63492A17707E}" destId="{D3EC990A-7C8A-CF46-960C-29E7DD2A5294}" srcOrd="0" destOrd="0" parTransId="{AAAD5084-395C-9840-8F60-59C4BDC2F0B3}" sibTransId="{98C66BFD-CE5F-8E4E-B35B-7A79EF66745B}"/>
    <dgm:cxn modelId="{B696C0D5-38C3-D744-A7EA-1D72C7C79612}" type="presOf" srcId="{C94F87A4-906E-2145-A44E-155A401AB4D4}" destId="{105D271C-20C1-3B4F-9214-8E584D589C3A}" srcOrd="1" destOrd="0" presId="urn:microsoft.com/office/officeart/2005/8/layout/list1"/>
    <dgm:cxn modelId="{2CFE14E6-A756-0649-BF91-3521655B31B5}" srcId="{40C0BDD3-2242-2C4D-8B7F-63492A17707E}" destId="{B3AA566B-6EE4-1644-8558-E648B268FE22}" srcOrd="1" destOrd="0" parTransId="{31D291CF-103E-C942-9F1D-400E5469A0F7}" sibTransId="{5780D96E-F545-8146-A1BE-9334AE6E07F5}"/>
    <dgm:cxn modelId="{13B57250-004D-C942-B575-C8D350CC4EB0}" type="presParOf" srcId="{9D4E13AB-306F-A84A-A7CA-B58C8F724689}" destId="{82C35087-2152-FF4D-B9B6-BB74BDCF567B}" srcOrd="0" destOrd="0" presId="urn:microsoft.com/office/officeart/2005/8/layout/list1"/>
    <dgm:cxn modelId="{1551E723-7A7C-7345-8D77-A1336A0F24EE}" type="presParOf" srcId="{82C35087-2152-FF4D-B9B6-BB74BDCF567B}" destId="{3AA8236F-CF90-A545-927A-78349BE6ED11}" srcOrd="0" destOrd="0" presId="urn:microsoft.com/office/officeart/2005/8/layout/list1"/>
    <dgm:cxn modelId="{DAC7D032-2C6E-5C4E-8270-5813E67050E1}" type="presParOf" srcId="{82C35087-2152-FF4D-B9B6-BB74BDCF567B}" destId="{48463A26-4CD6-2E41-A38A-3BB7613EC8D9}" srcOrd="1" destOrd="0" presId="urn:microsoft.com/office/officeart/2005/8/layout/list1"/>
    <dgm:cxn modelId="{643A777F-8A71-894B-B6D4-1E98008ECFB7}" type="presParOf" srcId="{9D4E13AB-306F-A84A-A7CA-B58C8F724689}" destId="{3367C54B-35EF-2049-9130-D3933DF39002}" srcOrd="1" destOrd="0" presId="urn:microsoft.com/office/officeart/2005/8/layout/list1"/>
    <dgm:cxn modelId="{BD6FD638-59E0-FD44-B399-F1EA8F7590D3}" type="presParOf" srcId="{9D4E13AB-306F-A84A-A7CA-B58C8F724689}" destId="{392EB2D4-B4B9-8C4E-87EA-900BFB22CEDA}" srcOrd="2" destOrd="0" presId="urn:microsoft.com/office/officeart/2005/8/layout/list1"/>
    <dgm:cxn modelId="{CF99C662-DA7A-E842-8E0E-266F13CA0369}" type="presParOf" srcId="{9D4E13AB-306F-A84A-A7CA-B58C8F724689}" destId="{EDFF9F4E-3036-FC40-BF5C-B06DBEC56B42}" srcOrd="3" destOrd="0" presId="urn:microsoft.com/office/officeart/2005/8/layout/list1"/>
    <dgm:cxn modelId="{C3CC7C8D-E139-7F46-A341-99F4A2C43C67}" type="presParOf" srcId="{9D4E13AB-306F-A84A-A7CA-B58C8F724689}" destId="{4347D973-D6CB-6344-BFAC-90B6C54A4D39}" srcOrd="4" destOrd="0" presId="urn:microsoft.com/office/officeart/2005/8/layout/list1"/>
    <dgm:cxn modelId="{BB959840-A6BE-3A45-A4B2-D8276353B22A}" type="presParOf" srcId="{4347D973-D6CB-6344-BFAC-90B6C54A4D39}" destId="{D11AFFC1-B1CB-C24F-A9ED-40FFB2BA15FC}" srcOrd="0" destOrd="0" presId="urn:microsoft.com/office/officeart/2005/8/layout/list1"/>
    <dgm:cxn modelId="{F2159276-4DAC-3D4B-B729-FE774234AF69}" type="presParOf" srcId="{4347D973-D6CB-6344-BFAC-90B6C54A4D39}" destId="{CAC15C94-030E-E24E-B346-51690D470996}" srcOrd="1" destOrd="0" presId="urn:microsoft.com/office/officeart/2005/8/layout/list1"/>
    <dgm:cxn modelId="{9DDF9B85-E97F-FF4E-A919-1D28BB3F2BF4}" type="presParOf" srcId="{9D4E13AB-306F-A84A-A7CA-B58C8F724689}" destId="{A85AB768-97D8-C84D-A19D-E3D6BC1653F4}" srcOrd="5" destOrd="0" presId="urn:microsoft.com/office/officeart/2005/8/layout/list1"/>
    <dgm:cxn modelId="{BAD401A6-BEFE-824E-B270-A6B0F9121408}" type="presParOf" srcId="{9D4E13AB-306F-A84A-A7CA-B58C8F724689}" destId="{40A26EBC-4DE4-4044-B04F-9C452A08C965}" srcOrd="6" destOrd="0" presId="urn:microsoft.com/office/officeart/2005/8/layout/list1"/>
    <dgm:cxn modelId="{6EBCFF94-1025-F042-98F8-3B28BD084D51}" type="presParOf" srcId="{9D4E13AB-306F-A84A-A7CA-B58C8F724689}" destId="{AE18908E-A534-B444-8DD9-211E3BFE3C3D}" srcOrd="7" destOrd="0" presId="urn:microsoft.com/office/officeart/2005/8/layout/list1"/>
    <dgm:cxn modelId="{24F60685-B0CD-8A4A-A624-85FF927F318C}" type="presParOf" srcId="{9D4E13AB-306F-A84A-A7CA-B58C8F724689}" destId="{80B743C6-F032-2C43-82A1-1E366F6D8B03}" srcOrd="8" destOrd="0" presId="urn:microsoft.com/office/officeart/2005/8/layout/list1"/>
    <dgm:cxn modelId="{3CD4F8A0-02E7-E240-BB7D-50CC00F75F49}" type="presParOf" srcId="{80B743C6-F032-2C43-82A1-1E366F6D8B03}" destId="{C589DD27-7CE6-9041-B2F3-EA7DB5B047D3}" srcOrd="0" destOrd="0" presId="urn:microsoft.com/office/officeart/2005/8/layout/list1"/>
    <dgm:cxn modelId="{3A9EC5E1-7AD6-7349-A190-539AEE8BAAAC}" type="presParOf" srcId="{80B743C6-F032-2C43-82A1-1E366F6D8B03}" destId="{E1C77667-908B-1440-B82B-6E0008191301}" srcOrd="1" destOrd="0" presId="urn:microsoft.com/office/officeart/2005/8/layout/list1"/>
    <dgm:cxn modelId="{4CB07E2D-F644-8F42-886E-455BDEAF64FA}" type="presParOf" srcId="{9D4E13AB-306F-A84A-A7CA-B58C8F724689}" destId="{F9C6B65B-3B4F-9544-BDE6-169A2DC20E2A}" srcOrd="9" destOrd="0" presId="urn:microsoft.com/office/officeart/2005/8/layout/list1"/>
    <dgm:cxn modelId="{7A13ECAD-6140-D249-8B58-86F80CD8F50C}" type="presParOf" srcId="{9D4E13AB-306F-A84A-A7CA-B58C8F724689}" destId="{BBEED717-3B3A-7E43-8921-26EDEC5DDD07}" srcOrd="10" destOrd="0" presId="urn:microsoft.com/office/officeart/2005/8/layout/list1"/>
    <dgm:cxn modelId="{1C538E2A-0B20-A94D-98B5-916339BEDD50}" type="presParOf" srcId="{9D4E13AB-306F-A84A-A7CA-B58C8F724689}" destId="{FC8A178E-5531-D74C-8B1F-462A6FB4AA65}" srcOrd="11" destOrd="0" presId="urn:microsoft.com/office/officeart/2005/8/layout/list1"/>
    <dgm:cxn modelId="{3870725D-9D85-4440-BA53-BD5A3FB86145}" type="presParOf" srcId="{9D4E13AB-306F-A84A-A7CA-B58C8F724689}" destId="{094C4B4B-F456-9344-BD48-97247DA9835C}" srcOrd="12" destOrd="0" presId="urn:microsoft.com/office/officeart/2005/8/layout/list1"/>
    <dgm:cxn modelId="{CC66F1A9-FE1E-5442-8CD2-AD945BF6047E}" type="presParOf" srcId="{094C4B4B-F456-9344-BD48-97247DA9835C}" destId="{9D0D79A1-8758-6147-97C6-4740827B7650}" srcOrd="0" destOrd="0" presId="urn:microsoft.com/office/officeart/2005/8/layout/list1"/>
    <dgm:cxn modelId="{4C0ECAFD-932F-5D45-BCF0-8A20468354D2}" type="presParOf" srcId="{094C4B4B-F456-9344-BD48-97247DA9835C}" destId="{4F558232-16DD-B045-A4CB-ABC0B285035C}" srcOrd="1" destOrd="0" presId="urn:microsoft.com/office/officeart/2005/8/layout/list1"/>
    <dgm:cxn modelId="{4191682A-50BE-8142-A802-B05E4C3AA1E9}" type="presParOf" srcId="{9D4E13AB-306F-A84A-A7CA-B58C8F724689}" destId="{DABE784C-61AB-104E-810C-F2EA476709CA}" srcOrd="13" destOrd="0" presId="urn:microsoft.com/office/officeart/2005/8/layout/list1"/>
    <dgm:cxn modelId="{E40C9FB7-5CE2-094D-A146-A2688582469D}" type="presParOf" srcId="{9D4E13AB-306F-A84A-A7CA-B58C8F724689}" destId="{A0C263DE-7732-3044-95CC-F1F99B651AE3}" srcOrd="14" destOrd="0" presId="urn:microsoft.com/office/officeart/2005/8/layout/list1"/>
    <dgm:cxn modelId="{9A6F1E4B-5490-FD47-89A2-AEDCB65E3B61}" type="presParOf" srcId="{9D4E13AB-306F-A84A-A7CA-B58C8F724689}" destId="{B72F6472-4DD4-D948-B5D1-D5F72351E2BF}" srcOrd="15" destOrd="0" presId="urn:microsoft.com/office/officeart/2005/8/layout/list1"/>
    <dgm:cxn modelId="{ABD75266-0C6F-CC4C-B346-0E9BE17A19F5}" type="presParOf" srcId="{9D4E13AB-306F-A84A-A7CA-B58C8F724689}" destId="{26C6B00F-1801-2844-8388-6FBB4A32E528}" srcOrd="16" destOrd="0" presId="urn:microsoft.com/office/officeart/2005/8/layout/list1"/>
    <dgm:cxn modelId="{5535F667-A6FA-594A-BB41-C92B866DDAE2}" type="presParOf" srcId="{26C6B00F-1801-2844-8388-6FBB4A32E528}" destId="{CA33A674-8319-2B44-ADE4-A9E7ECED80A8}" srcOrd="0" destOrd="0" presId="urn:microsoft.com/office/officeart/2005/8/layout/list1"/>
    <dgm:cxn modelId="{8349CAFF-50C5-8840-88D1-AF6F0FE09024}" type="presParOf" srcId="{26C6B00F-1801-2844-8388-6FBB4A32E528}" destId="{105D271C-20C1-3B4F-9214-8E584D589C3A}" srcOrd="1" destOrd="0" presId="urn:microsoft.com/office/officeart/2005/8/layout/list1"/>
    <dgm:cxn modelId="{52244BF2-D776-074A-915E-96AAE2AC03B4}" type="presParOf" srcId="{9D4E13AB-306F-A84A-A7CA-B58C8F724689}" destId="{30A1A99E-4AA5-044D-9A53-233323466853}" srcOrd="17" destOrd="0" presId="urn:microsoft.com/office/officeart/2005/8/layout/list1"/>
    <dgm:cxn modelId="{0667A0D6-8B55-2848-B0CB-4BDE62A95557}" type="presParOf" srcId="{9D4E13AB-306F-A84A-A7CA-B58C8F724689}" destId="{4B59EEF5-CCEB-9240-8733-69A421B52EA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基于统计的自然语言表示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endParaRPr lang="zh-CN" altLang="en-US" sz="1200" b="1" dirty="0"/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LSA/LSI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196169" custScaleY="212935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149548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149548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149548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149548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149548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149573" custScaleY="100255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FD13AB-29B5-4D81-BE43-7AB81C876D30}" type="doc">
      <dgm:prSet loTypeId="urn:microsoft.com/office/officeart/2005/8/layout/hierarchy3#2" loCatId="hierarchy" qsTypeId="urn:microsoft.com/office/officeart/2005/8/quickstyle/simple1#3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D788F7BF-C0E5-4CCE-88F3-DBCD1CA9B63E}">
      <dgm:prSet custT="1"/>
      <dgm:spPr>
        <a:solidFill>
          <a:srgbClr val="203864"/>
        </a:solidFill>
      </dgm:spPr>
      <dgm:t>
        <a:bodyPr/>
        <a:lstStyle/>
        <a:p>
          <a:r>
            <a:rPr lang="zh-CN" altLang="en-US" sz="1400" b="1" dirty="0"/>
            <a:t>统计自然语言表示方法</a:t>
          </a:r>
        </a:p>
      </dgm:t>
    </dgm:pt>
    <dgm:pt modelId="{E40652FB-80EC-4602-B887-3A2E73F9EB27}" type="par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868BF385-93D4-40CE-8FBD-F3BD9A244931}" type="sibTrans" cxnId="{7585C526-2BF1-4152-A6D0-53EF8D5A4BEF}">
      <dgm:prSet/>
      <dgm:spPr/>
      <dgm:t>
        <a:bodyPr/>
        <a:lstStyle/>
        <a:p>
          <a:endParaRPr lang="zh-CN" altLang="en-US" sz="2000" b="1"/>
        </a:p>
      </dgm:t>
    </dgm:pt>
    <dgm:pt modelId="{0878172A-BF31-48D1-A7B2-BA789B547BA3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分词</a:t>
          </a:r>
        </a:p>
      </dgm:t>
    </dgm:pt>
    <dgm:pt modelId="{3F7E7FF1-BBFD-487E-8EF1-C12D1314633D}" type="par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7AEA9B55-5512-46A7-84AF-832D2DD17362}" type="sibTrans" cxnId="{16A4A4B1-599B-4950-AE06-A1F2BC03B58C}">
      <dgm:prSet/>
      <dgm:spPr/>
      <dgm:t>
        <a:bodyPr/>
        <a:lstStyle/>
        <a:p>
          <a:endParaRPr lang="zh-CN" altLang="en-US" sz="2000" b="1"/>
        </a:p>
      </dgm:t>
    </dgm:pt>
    <dgm:pt modelId="{0DE4A1E3-05AE-475F-8F42-F79420B797A4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zh-CN" altLang="en-US" sz="1200" b="1" dirty="0"/>
            <a:t>词袋模型</a:t>
          </a:r>
        </a:p>
      </dgm:t>
    </dgm:pt>
    <dgm:pt modelId="{5E1C9982-D947-4814-94C2-C1E805842431}" type="par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FEBE5AC1-5126-491C-A7F7-BEB1801CEADA}" type="sibTrans" cxnId="{51716773-5564-4C88-8803-E7E3A95B0DB0}">
      <dgm:prSet/>
      <dgm:spPr/>
      <dgm:t>
        <a:bodyPr/>
        <a:lstStyle/>
        <a:p>
          <a:endParaRPr lang="zh-CN" altLang="en-US" sz="2000" b="1"/>
        </a:p>
      </dgm:t>
    </dgm:pt>
    <dgm:pt modelId="{D698E911-2FF9-4B3B-8907-6D1C857F8614}">
      <dgm:prSet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altLang="zh-CN" sz="1200" b="1" dirty="0"/>
            <a:t>N-Gram</a:t>
          </a:r>
          <a:r>
            <a:rPr lang="zh-CN" altLang="en-US" sz="1200" b="1" dirty="0"/>
            <a:t>语言模型</a:t>
          </a:r>
        </a:p>
      </dgm:t>
    </dgm:pt>
    <dgm:pt modelId="{BA2635DF-7148-4BEE-AB74-149E2CD38C89}" type="par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763AAE7-9AB4-4452-AD1E-FC50D88D235D}" type="sibTrans" cxnId="{4042732C-F7D3-4C15-BED1-642598FF3AB1}">
      <dgm:prSet/>
      <dgm:spPr/>
      <dgm:t>
        <a:bodyPr/>
        <a:lstStyle/>
        <a:p>
          <a:endParaRPr lang="zh-CN" altLang="en-US" sz="2000" b="1"/>
        </a:p>
      </dgm:t>
    </dgm:pt>
    <dgm:pt modelId="{F9D24648-1031-4DC8-AB00-54920A1F0B5A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97D35EB9-23D7-4C74-8D14-A2D18D9B1C69}" type="par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F71A097D-E37A-4BFB-9689-683DE1E713A9}" type="sibTrans" cxnId="{3EF1BC24-AADD-4E09-B5CD-6E9145162E5B}">
      <dgm:prSet/>
      <dgm:spPr/>
      <dgm:t>
        <a:bodyPr/>
        <a:lstStyle/>
        <a:p>
          <a:endParaRPr lang="zh-CN" altLang="en-US" sz="2000" b="1"/>
        </a:p>
      </dgm:t>
    </dgm:pt>
    <dgm:pt modelId="{44EA3B3A-04E7-FF47-B82D-FA83AD5B8708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en-US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gm:t>
    </dgm:pt>
    <dgm:pt modelId="{6D5A9146-6664-5943-9D97-B6957A15156D}" type="par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A0477245-D9B8-EE42-A593-225832054BCC}" type="sibTrans" cxnId="{DA02C5EE-9F12-CC40-95DB-79E169DE3C61}">
      <dgm:prSet/>
      <dgm:spPr/>
      <dgm:t>
        <a:bodyPr/>
        <a:lstStyle/>
        <a:p>
          <a:endParaRPr lang="zh-CN" altLang="en-US"/>
        </a:p>
      </dgm:t>
    </dgm:pt>
    <dgm:pt modelId="{87CC7554-B620-8F41-AA72-4CEE9ADD5A14}">
      <dgm:prSet custT="1"/>
      <dgm:spPr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>
            <a:buNone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gm:t>
    </dgm:pt>
    <dgm:pt modelId="{FDC23266-E2BF-B64D-96E7-A083A3B76A1A}" type="par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506C868-23A8-0848-BF40-032A07C39070}" type="sibTrans" cxnId="{211A5D14-6F78-C246-BA5D-B823EC78C493}">
      <dgm:prSet/>
      <dgm:spPr/>
      <dgm:t>
        <a:bodyPr/>
        <a:lstStyle/>
        <a:p>
          <a:endParaRPr lang="zh-CN" altLang="en-US"/>
        </a:p>
      </dgm:t>
    </dgm:pt>
    <dgm:pt modelId="{1F1F93C1-D7F7-4CB2-96B4-3E3842734C71}" type="pres">
      <dgm:prSet presAssocID="{EFFD13AB-29B5-4D81-BE43-7AB81C876D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1F7FD9-E7BE-4336-B539-2C6903797A1A}" type="pres">
      <dgm:prSet presAssocID="{D788F7BF-C0E5-4CCE-88F3-DBCD1CA9B63E}" presName="root" presStyleCnt="0"/>
      <dgm:spPr/>
    </dgm:pt>
    <dgm:pt modelId="{AA318796-C83F-43AE-B349-929D0FCAD34A}" type="pres">
      <dgm:prSet presAssocID="{D788F7BF-C0E5-4CCE-88F3-DBCD1CA9B63E}" presName="rootComposite" presStyleCnt="0"/>
      <dgm:spPr/>
    </dgm:pt>
    <dgm:pt modelId="{A32FAD0A-4C44-488D-A2EC-4A6B160845E0}" type="pres">
      <dgm:prSet presAssocID="{D788F7BF-C0E5-4CCE-88F3-DBCD1CA9B63E}" presName="rootText" presStyleLbl="node1" presStyleIdx="0" presStyleCnt="1" custScaleX="372300" custScaleY="376519" custLinFactNeighborX="-37159"/>
      <dgm:spPr/>
    </dgm:pt>
    <dgm:pt modelId="{BDA2B11B-88E8-4177-8B99-E04277FFDC6B}" type="pres">
      <dgm:prSet presAssocID="{D788F7BF-C0E5-4CCE-88F3-DBCD1CA9B63E}" presName="rootConnector" presStyleLbl="node1" presStyleIdx="0" presStyleCnt="1"/>
      <dgm:spPr/>
    </dgm:pt>
    <dgm:pt modelId="{7996A81B-7B36-4217-9450-88254C00426F}" type="pres">
      <dgm:prSet presAssocID="{D788F7BF-C0E5-4CCE-88F3-DBCD1CA9B63E}" presName="childShape" presStyleCnt="0"/>
      <dgm:spPr/>
    </dgm:pt>
    <dgm:pt modelId="{88997F90-D3E7-43E9-A45F-282CBE581B4A}" type="pres">
      <dgm:prSet presAssocID="{3F7E7FF1-BBFD-487E-8EF1-C12D1314633D}" presName="Name13" presStyleLbl="parChTrans1D2" presStyleIdx="0" presStyleCnt="6"/>
      <dgm:spPr/>
    </dgm:pt>
    <dgm:pt modelId="{5F6DB585-E001-4F26-BF9E-82D8735C1C3E}" type="pres">
      <dgm:prSet presAssocID="{0878172A-BF31-48D1-A7B2-BA789B547BA3}" presName="childText" presStyleLbl="bgAcc1" presStyleIdx="0" presStyleCnt="6" custScaleX="305817" custScaleY="260986">
        <dgm:presLayoutVars>
          <dgm:bulletEnabled val="1"/>
        </dgm:presLayoutVars>
      </dgm:prSet>
      <dgm:spPr/>
    </dgm:pt>
    <dgm:pt modelId="{65D3447C-4584-489A-B785-D9E2C430E7B5}" type="pres">
      <dgm:prSet presAssocID="{5E1C9982-D947-4814-94C2-C1E805842431}" presName="Name13" presStyleLbl="parChTrans1D2" presStyleIdx="1" presStyleCnt="6"/>
      <dgm:spPr/>
    </dgm:pt>
    <dgm:pt modelId="{774CE201-7158-4A84-94BB-7372825420EB}" type="pres">
      <dgm:prSet presAssocID="{0DE4A1E3-05AE-475F-8F42-F79420B797A4}" presName="childText" presStyleLbl="bgAcc1" presStyleIdx="1" presStyleCnt="6" custScaleX="305817" custScaleY="260986">
        <dgm:presLayoutVars>
          <dgm:bulletEnabled val="1"/>
        </dgm:presLayoutVars>
      </dgm:prSet>
      <dgm:spPr/>
    </dgm:pt>
    <dgm:pt modelId="{1FC39C1D-D0CE-4E0D-AAE2-15773629CC8F}" type="pres">
      <dgm:prSet presAssocID="{BA2635DF-7148-4BEE-AB74-149E2CD38C89}" presName="Name13" presStyleLbl="parChTrans1D2" presStyleIdx="2" presStyleCnt="6"/>
      <dgm:spPr/>
    </dgm:pt>
    <dgm:pt modelId="{6C309FA1-9D6E-4AEF-B0DE-CA7F3A527586}" type="pres">
      <dgm:prSet presAssocID="{D698E911-2FF9-4B3B-8907-6D1C857F8614}" presName="childText" presStyleLbl="bgAcc1" presStyleIdx="2" presStyleCnt="6" custScaleX="305817" custScaleY="260986">
        <dgm:presLayoutVars>
          <dgm:bulletEnabled val="1"/>
        </dgm:presLayoutVars>
      </dgm:prSet>
      <dgm:spPr/>
    </dgm:pt>
    <dgm:pt modelId="{512D2373-1ED6-411E-AAB1-895D348336C1}" type="pres">
      <dgm:prSet presAssocID="{97D35EB9-23D7-4C74-8D14-A2D18D9B1C69}" presName="Name13" presStyleLbl="parChTrans1D2" presStyleIdx="3" presStyleCnt="6"/>
      <dgm:spPr/>
    </dgm:pt>
    <dgm:pt modelId="{DDC8578E-3EED-4E1D-9166-4C9D17BBD718}" type="pres">
      <dgm:prSet presAssocID="{F9D24648-1031-4DC8-AB00-54920A1F0B5A}" presName="childText" presStyleLbl="bgAcc1" presStyleIdx="3" presStyleCnt="6" custScaleX="305817" custScaleY="260986">
        <dgm:presLayoutVars>
          <dgm:bulletEnabled val="1"/>
        </dgm:presLayoutVars>
      </dgm:prSet>
      <dgm:spPr>
        <a:xfrm>
          <a:off x="302498" y="2375152"/>
          <a:ext cx="1031038" cy="430897"/>
        </a:xfrm>
        <a:prstGeom prst="roundRect">
          <a:avLst>
            <a:gd name="adj" fmla="val 10000"/>
          </a:avLst>
        </a:prstGeom>
      </dgm:spPr>
    </dgm:pt>
    <dgm:pt modelId="{8236CA55-C147-A94A-B623-117E12D38CA0}" type="pres">
      <dgm:prSet presAssocID="{6D5A9146-6664-5943-9D97-B6957A15156D}" presName="Name13" presStyleLbl="parChTrans1D2" presStyleIdx="4" presStyleCnt="6"/>
      <dgm:spPr/>
    </dgm:pt>
    <dgm:pt modelId="{0A4A6758-6F03-C444-B809-81C06536EFE5}" type="pres">
      <dgm:prSet presAssocID="{44EA3B3A-04E7-FF47-B82D-FA83AD5B8708}" presName="childText" presStyleLbl="bgAcc1" presStyleIdx="4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FFC84F66-A30C-0045-B44B-5D0B9EF169FC}" type="pres">
      <dgm:prSet presAssocID="{FDC23266-E2BF-B64D-96E7-A083A3B76A1A}" presName="Name13" presStyleLbl="parChTrans1D2" presStyleIdx="5" presStyleCnt="6"/>
      <dgm:spPr/>
    </dgm:pt>
    <dgm:pt modelId="{96FC764C-F7C2-F74D-8AEB-D323A394FF44}" type="pres">
      <dgm:prSet presAssocID="{87CC7554-B620-8F41-AA72-4CEE9ADD5A14}" presName="childText" presStyleLbl="bgAcc1" presStyleIdx="5" presStyleCnt="6" custScaleX="305817" custScaleY="26098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211A5D14-6F78-C246-BA5D-B823EC78C493}" srcId="{D788F7BF-C0E5-4CCE-88F3-DBCD1CA9B63E}" destId="{87CC7554-B620-8F41-AA72-4CEE9ADD5A14}" srcOrd="5" destOrd="0" parTransId="{FDC23266-E2BF-B64D-96E7-A083A3B76A1A}" sibTransId="{1506C868-23A8-0848-BF40-032A07C39070}"/>
    <dgm:cxn modelId="{B0CADA19-6F62-A749-A2D6-06FE7B4329CE}" type="presOf" srcId="{44EA3B3A-04E7-FF47-B82D-FA83AD5B8708}" destId="{0A4A6758-6F03-C444-B809-81C06536EFE5}" srcOrd="0" destOrd="0" presId="urn:microsoft.com/office/officeart/2005/8/layout/hierarchy3#2"/>
    <dgm:cxn modelId="{3EF1BC24-AADD-4E09-B5CD-6E9145162E5B}" srcId="{D788F7BF-C0E5-4CCE-88F3-DBCD1CA9B63E}" destId="{F9D24648-1031-4DC8-AB00-54920A1F0B5A}" srcOrd="3" destOrd="0" parTransId="{97D35EB9-23D7-4C74-8D14-A2D18D9B1C69}" sibTransId="{F71A097D-E37A-4BFB-9689-683DE1E713A9}"/>
    <dgm:cxn modelId="{7585C526-2BF1-4152-A6D0-53EF8D5A4BEF}" srcId="{EFFD13AB-29B5-4D81-BE43-7AB81C876D30}" destId="{D788F7BF-C0E5-4CCE-88F3-DBCD1CA9B63E}" srcOrd="0" destOrd="0" parTransId="{E40652FB-80EC-4602-B887-3A2E73F9EB27}" sibTransId="{868BF385-93D4-40CE-8FBD-F3BD9A244931}"/>
    <dgm:cxn modelId="{4042732C-F7D3-4C15-BED1-642598FF3AB1}" srcId="{D788F7BF-C0E5-4CCE-88F3-DBCD1CA9B63E}" destId="{D698E911-2FF9-4B3B-8907-6D1C857F8614}" srcOrd="2" destOrd="0" parTransId="{BA2635DF-7148-4BEE-AB74-149E2CD38C89}" sibTransId="{F763AAE7-9AB4-4452-AD1E-FC50D88D235D}"/>
    <dgm:cxn modelId="{1F730B32-7060-48F2-B7BD-3C777B201F70}" type="presOf" srcId="{0878172A-BF31-48D1-A7B2-BA789B547BA3}" destId="{5F6DB585-E001-4F26-BF9E-82D8735C1C3E}" srcOrd="0" destOrd="0" presId="urn:microsoft.com/office/officeart/2005/8/layout/hierarchy3#2"/>
    <dgm:cxn modelId="{2034BE35-AF43-4B38-A8D1-BA834BE9DD8A}" type="presOf" srcId="{D788F7BF-C0E5-4CCE-88F3-DBCD1CA9B63E}" destId="{A32FAD0A-4C44-488D-A2EC-4A6B160845E0}" srcOrd="0" destOrd="0" presId="urn:microsoft.com/office/officeart/2005/8/layout/hierarchy3#2"/>
    <dgm:cxn modelId="{9D29CA38-0256-1946-BED4-AAC30DEAD13E}" type="presOf" srcId="{87CC7554-B620-8F41-AA72-4CEE9ADD5A14}" destId="{96FC764C-F7C2-F74D-8AEB-D323A394FF44}" srcOrd="0" destOrd="0" presId="urn:microsoft.com/office/officeart/2005/8/layout/hierarchy3#2"/>
    <dgm:cxn modelId="{89D46945-38D8-4075-9C0F-DAA7062B9FAE}" type="presOf" srcId="{3F7E7FF1-BBFD-487E-8EF1-C12D1314633D}" destId="{88997F90-D3E7-43E9-A45F-282CBE581B4A}" srcOrd="0" destOrd="0" presId="urn:microsoft.com/office/officeart/2005/8/layout/hierarchy3#2"/>
    <dgm:cxn modelId="{B83F285E-6683-4859-ABDC-39F6952EA32D}" type="presOf" srcId="{5E1C9982-D947-4814-94C2-C1E805842431}" destId="{65D3447C-4584-489A-B785-D9E2C430E7B5}" srcOrd="0" destOrd="0" presId="urn:microsoft.com/office/officeart/2005/8/layout/hierarchy3#2"/>
    <dgm:cxn modelId="{51716773-5564-4C88-8803-E7E3A95B0DB0}" srcId="{D788F7BF-C0E5-4CCE-88F3-DBCD1CA9B63E}" destId="{0DE4A1E3-05AE-475F-8F42-F79420B797A4}" srcOrd="1" destOrd="0" parTransId="{5E1C9982-D947-4814-94C2-C1E805842431}" sibTransId="{FEBE5AC1-5126-491C-A7F7-BEB1801CEADA}"/>
    <dgm:cxn modelId="{048A2E99-6557-034F-94E1-DEEDB7E0CDA3}" type="presOf" srcId="{FDC23266-E2BF-B64D-96E7-A083A3B76A1A}" destId="{FFC84F66-A30C-0045-B44B-5D0B9EF169FC}" srcOrd="0" destOrd="0" presId="urn:microsoft.com/office/officeart/2005/8/layout/hierarchy3#2"/>
    <dgm:cxn modelId="{E4E040A5-EDC7-46A0-897A-7FB1B885E07E}" type="presOf" srcId="{F9D24648-1031-4DC8-AB00-54920A1F0B5A}" destId="{DDC8578E-3EED-4E1D-9166-4C9D17BBD718}" srcOrd="0" destOrd="0" presId="urn:microsoft.com/office/officeart/2005/8/layout/hierarchy3#2"/>
    <dgm:cxn modelId="{16A4A4B1-599B-4950-AE06-A1F2BC03B58C}" srcId="{D788F7BF-C0E5-4CCE-88F3-DBCD1CA9B63E}" destId="{0878172A-BF31-48D1-A7B2-BA789B547BA3}" srcOrd="0" destOrd="0" parTransId="{3F7E7FF1-BBFD-487E-8EF1-C12D1314633D}" sibTransId="{7AEA9B55-5512-46A7-84AF-832D2DD17362}"/>
    <dgm:cxn modelId="{8BC5D4B8-E32B-4E5B-A54B-AE00C11C90A6}" type="presOf" srcId="{0DE4A1E3-05AE-475F-8F42-F79420B797A4}" destId="{774CE201-7158-4A84-94BB-7372825420EB}" srcOrd="0" destOrd="0" presId="urn:microsoft.com/office/officeart/2005/8/layout/hierarchy3#2"/>
    <dgm:cxn modelId="{2466EBBC-FA1C-45B2-85F8-516500AAE14A}" type="presOf" srcId="{D788F7BF-C0E5-4CCE-88F3-DBCD1CA9B63E}" destId="{BDA2B11B-88E8-4177-8B99-E04277FFDC6B}" srcOrd="1" destOrd="0" presId="urn:microsoft.com/office/officeart/2005/8/layout/hierarchy3#2"/>
    <dgm:cxn modelId="{F5B6E1C4-F263-47AB-9439-03B17F7A603E}" type="presOf" srcId="{EFFD13AB-29B5-4D81-BE43-7AB81C876D30}" destId="{1F1F93C1-D7F7-4CB2-96B4-3E3842734C71}" srcOrd="0" destOrd="0" presId="urn:microsoft.com/office/officeart/2005/8/layout/hierarchy3#2"/>
    <dgm:cxn modelId="{B43503D1-9D01-4BD4-9BD5-F3BEFB348537}" type="presOf" srcId="{BA2635DF-7148-4BEE-AB74-149E2CD38C89}" destId="{1FC39C1D-D0CE-4E0D-AAE2-15773629CC8F}" srcOrd="0" destOrd="0" presId="urn:microsoft.com/office/officeart/2005/8/layout/hierarchy3#2"/>
    <dgm:cxn modelId="{AAC32DD4-371E-4588-89A3-F7679D0E0F28}" type="presOf" srcId="{97D35EB9-23D7-4C74-8D14-A2D18D9B1C69}" destId="{512D2373-1ED6-411E-AAB1-895D348336C1}" srcOrd="0" destOrd="0" presId="urn:microsoft.com/office/officeart/2005/8/layout/hierarchy3#2"/>
    <dgm:cxn modelId="{D035D1D5-E18D-5842-8864-D7AE7F55E6D8}" type="presOf" srcId="{6D5A9146-6664-5943-9D97-B6957A15156D}" destId="{8236CA55-C147-A94A-B623-117E12D38CA0}" srcOrd="0" destOrd="0" presId="urn:microsoft.com/office/officeart/2005/8/layout/hierarchy3#2"/>
    <dgm:cxn modelId="{DA02C5EE-9F12-CC40-95DB-79E169DE3C61}" srcId="{D788F7BF-C0E5-4CCE-88F3-DBCD1CA9B63E}" destId="{44EA3B3A-04E7-FF47-B82D-FA83AD5B8708}" srcOrd="4" destOrd="0" parTransId="{6D5A9146-6664-5943-9D97-B6957A15156D}" sibTransId="{A0477245-D9B8-EE42-A593-225832054BCC}"/>
    <dgm:cxn modelId="{AB44EAF2-DA6F-4643-B3FB-EB0B6104035A}" type="presOf" srcId="{D698E911-2FF9-4B3B-8907-6D1C857F8614}" destId="{6C309FA1-9D6E-4AEF-B0DE-CA7F3A527586}" srcOrd="0" destOrd="0" presId="urn:microsoft.com/office/officeart/2005/8/layout/hierarchy3#2"/>
    <dgm:cxn modelId="{2D2B5284-1387-4EC3-AAB2-5BD5D4B07A21}" type="presParOf" srcId="{1F1F93C1-D7F7-4CB2-96B4-3E3842734C71}" destId="{0F1F7FD9-E7BE-4336-B539-2C6903797A1A}" srcOrd="0" destOrd="0" presId="urn:microsoft.com/office/officeart/2005/8/layout/hierarchy3#2"/>
    <dgm:cxn modelId="{564013E5-0537-4654-B8B0-55E1AA74BD1B}" type="presParOf" srcId="{0F1F7FD9-E7BE-4336-B539-2C6903797A1A}" destId="{AA318796-C83F-43AE-B349-929D0FCAD34A}" srcOrd="0" destOrd="0" presId="urn:microsoft.com/office/officeart/2005/8/layout/hierarchy3#2"/>
    <dgm:cxn modelId="{AE3A9F7B-90D2-4122-9C49-4687792FB20E}" type="presParOf" srcId="{AA318796-C83F-43AE-B349-929D0FCAD34A}" destId="{A32FAD0A-4C44-488D-A2EC-4A6B160845E0}" srcOrd="0" destOrd="0" presId="urn:microsoft.com/office/officeart/2005/8/layout/hierarchy3#2"/>
    <dgm:cxn modelId="{52B00F89-3C12-4021-BF4E-0D62801ABA41}" type="presParOf" srcId="{AA318796-C83F-43AE-B349-929D0FCAD34A}" destId="{BDA2B11B-88E8-4177-8B99-E04277FFDC6B}" srcOrd="1" destOrd="0" presId="urn:microsoft.com/office/officeart/2005/8/layout/hierarchy3#2"/>
    <dgm:cxn modelId="{8307B80E-5A1C-4982-A491-1FE98EA3617A}" type="presParOf" srcId="{0F1F7FD9-E7BE-4336-B539-2C6903797A1A}" destId="{7996A81B-7B36-4217-9450-88254C00426F}" srcOrd="1" destOrd="0" presId="urn:microsoft.com/office/officeart/2005/8/layout/hierarchy3#2"/>
    <dgm:cxn modelId="{D31F35B4-20E8-49E2-A385-41EE66E19664}" type="presParOf" srcId="{7996A81B-7B36-4217-9450-88254C00426F}" destId="{88997F90-D3E7-43E9-A45F-282CBE581B4A}" srcOrd="0" destOrd="0" presId="urn:microsoft.com/office/officeart/2005/8/layout/hierarchy3#2"/>
    <dgm:cxn modelId="{4FEEA6A8-89B7-4892-8FDD-E36AF8838044}" type="presParOf" srcId="{7996A81B-7B36-4217-9450-88254C00426F}" destId="{5F6DB585-E001-4F26-BF9E-82D8735C1C3E}" srcOrd="1" destOrd="0" presId="urn:microsoft.com/office/officeart/2005/8/layout/hierarchy3#2"/>
    <dgm:cxn modelId="{494CEDFC-ADEF-4AF4-9FC2-1CBD0517735A}" type="presParOf" srcId="{7996A81B-7B36-4217-9450-88254C00426F}" destId="{65D3447C-4584-489A-B785-D9E2C430E7B5}" srcOrd="2" destOrd="0" presId="urn:microsoft.com/office/officeart/2005/8/layout/hierarchy3#2"/>
    <dgm:cxn modelId="{1C4A678E-0713-4557-9512-8634E7B3CF3F}" type="presParOf" srcId="{7996A81B-7B36-4217-9450-88254C00426F}" destId="{774CE201-7158-4A84-94BB-7372825420EB}" srcOrd="3" destOrd="0" presId="urn:microsoft.com/office/officeart/2005/8/layout/hierarchy3#2"/>
    <dgm:cxn modelId="{50AE3CB0-1B4B-4F02-A9A0-D4C37CD13D0D}" type="presParOf" srcId="{7996A81B-7B36-4217-9450-88254C00426F}" destId="{1FC39C1D-D0CE-4E0D-AAE2-15773629CC8F}" srcOrd="4" destOrd="0" presId="urn:microsoft.com/office/officeart/2005/8/layout/hierarchy3#2"/>
    <dgm:cxn modelId="{E21F6FD7-869C-44EC-873E-014BB10F99C5}" type="presParOf" srcId="{7996A81B-7B36-4217-9450-88254C00426F}" destId="{6C309FA1-9D6E-4AEF-B0DE-CA7F3A527586}" srcOrd="5" destOrd="0" presId="urn:microsoft.com/office/officeart/2005/8/layout/hierarchy3#2"/>
    <dgm:cxn modelId="{2E990ACC-99E8-4EC4-938F-46CEB31D7047}" type="presParOf" srcId="{7996A81B-7B36-4217-9450-88254C00426F}" destId="{512D2373-1ED6-411E-AAB1-895D348336C1}" srcOrd="6" destOrd="0" presId="urn:microsoft.com/office/officeart/2005/8/layout/hierarchy3#2"/>
    <dgm:cxn modelId="{05AD8CBE-845D-4A43-9C07-6F10DEBEDD5D}" type="presParOf" srcId="{7996A81B-7B36-4217-9450-88254C00426F}" destId="{DDC8578E-3EED-4E1D-9166-4C9D17BBD718}" srcOrd="7" destOrd="0" presId="urn:microsoft.com/office/officeart/2005/8/layout/hierarchy3#2"/>
    <dgm:cxn modelId="{CAF3364D-870B-E149-B015-1CB4E96DAA88}" type="presParOf" srcId="{7996A81B-7B36-4217-9450-88254C00426F}" destId="{8236CA55-C147-A94A-B623-117E12D38CA0}" srcOrd="8" destOrd="0" presId="urn:microsoft.com/office/officeart/2005/8/layout/hierarchy3#2"/>
    <dgm:cxn modelId="{F9B417E8-D9F0-0A41-9A60-6567852163F0}" type="presParOf" srcId="{7996A81B-7B36-4217-9450-88254C00426F}" destId="{0A4A6758-6F03-C444-B809-81C06536EFE5}" srcOrd="9" destOrd="0" presId="urn:microsoft.com/office/officeart/2005/8/layout/hierarchy3#2"/>
    <dgm:cxn modelId="{25FBC366-4A6D-AE4D-8C9A-EFDC6FB55FD1}" type="presParOf" srcId="{7996A81B-7B36-4217-9450-88254C00426F}" destId="{FFC84F66-A30C-0045-B44B-5D0B9EF169FC}" srcOrd="10" destOrd="0" presId="urn:microsoft.com/office/officeart/2005/8/layout/hierarchy3#2"/>
    <dgm:cxn modelId="{9E4AAD66-EDC2-574B-9460-0B765F0474FE}" type="presParOf" srcId="{7996A81B-7B36-4217-9450-88254C00426F}" destId="{96FC764C-F7C2-F74D-8AEB-D323A394FF44}" srcOrd="1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EB2D4-B4B9-8C4E-87EA-900BFB22CEDA}">
      <dsp:nvSpPr>
        <dsp:cNvPr id="0" name=""/>
        <dsp:cNvSpPr/>
      </dsp:nvSpPr>
      <dsp:spPr>
        <a:xfrm>
          <a:off x="0" y="356887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63A26-4CD6-2E41-A38A-3BB7613EC8D9}">
      <dsp:nvSpPr>
        <dsp:cNvPr id="0" name=""/>
        <dsp:cNvSpPr/>
      </dsp:nvSpPr>
      <dsp:spPr>
        <a:xfrm>
          <a:off x="459823" y="61687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学习</a:t>
          </a:r>
          <a:r>
            <a:rPr lang="zh-CN" sz="2000" b="1" kern="1200" dirty="0"/>
            <a:t>了</a:t>
          </a:r>
          <a:r>
            <a:rPr lang="zh-CN" altLang="en-US" sz="2000" b="1" kern="1200" dirty="0"/>
            <a:t>分词</a:t>
          </a:r>
          <a:r>
            <a:rPr lang="zh-CN" sz="2000" b="1" kern="1200" dirty="0"/>
            <a:t>的基本概念</a:t>
          </a:r>
          <a:endParaRPr lang="zh-CN" sz="2000" kern="1200" dirty="0"/>
        </a:p>
      </dsp:txBody>
      <dsp:txXfrm>
        <a:off x="488644" y="90508"/>
        <a:ext cx="6379884" cy="532757"/>
      </dsp:txXfrm>
    </dsp:sp>
    <dsp:sp modelId="{40A26EBC-4DE4-4044-B04F-9C452A08C965}">
      <dsp:nvSpPr>
        <dsp:cNvPr id="0" name=""/>
        <dsp:cNvSpPr/>
      </dsp:nvSpPr>
      <dsp:spPr>
        <a:xfrm>
          <a:off x="0" y="1264087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15C94-030E-E24E-B346-51690D470996}">
      <dsp:nvSpPr>
        <dsp:cNvPr id="0" name=""/>
        <dsp:cNvSpPr/>
      </dsp:nvSpPr>
      <dsp:spPr>
        <a:xfrm>
          <a:off x="459823" y="968887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学习</a:t>
          </a:r>
          <a:r>
            <a:rPr lang="zh-CN" sz="2000" b="1" kern="1200" dirty="0"/>
            <a:t>了</a:t>
          </a:r>
          <a:r>
            <a:rPr lang="zh-CN" altLang="en-US" sz="2000" b="1" kern="1200" dirty="0"/>
            <a:t>词袋模型的基本概念与应用</a:t>
          </a:r>
          <a:endParaRPr lang="zh-CN" sz="2000" kern="1200" dirty="0"/>
        </a:p>
      </dsp:txBody>
      <dsp:txXfrm>
        <a:off x="488644" y="997708"/>
        <a:ext cx="6379884" cy="532757"/>
      </dsp:txXfrm>
    </dsp:sp>
    <dsp:sp modelId="{BBEED717-3B3A-7E43-8921-26EDEC5DDD07}">
      <dsp:nvSpPr>
        <dsp:cNvPr id="0" name=""/>
        <dsp:cNvSpPr/>
      </dsp:nvSpPr>
      <dsp:spPr>
        <a:xfrm>
          <a:off x="0" y="2171287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77667-908B-1440-B82B-6E0008191301}">
      <dsp:nvSpPr>
        <dsp:cNvPr id="0" name=""/>
        <dsp:cNvSpPr/>
      </dsp:nvSpPr>
      <dsp:spPr>
        <a:xfrm>
          <a:off x="459823" y="1876087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学习</a:t>
          </a:r>
          <a:r>
            <a:rPr lang="zh-CN" sz="2000" b="1" kern="1200" dirty="0"/>
            <a:t>了</a:t>
          </a:r>
          <a:r>
            <a:rPr lang="zh-CN" altLang="en-US" sz="2000" b="1" kern="1200" dirty="0"/>
            <a:t> </a:t>
          </a:r>
          <a:r>
            <a:rPr lang="en-US" altLang="zh-CN" sz="2000" b="1" kern="1200" dirty="0"/>
            <a:t>N-Gram</a:t>
          </a:r>
          <a:r>
            <a:rPr lang="zh-CN" altLang="en-US" sz="2000" b="1" kern="1200" dirty="0"/>
            <a:t> 语言模型的基本概念与应用</a:t>
          </a:r>
          <a:endParaRPr lang="zh-CN" sz="2000" kern="1200" dirty="0"/>
        </a:p>
      </dsp:txBody>
      <dsp:txXfrm>
        <a:off x="488644" y="1904908"/>
        <a:ext cx="6379884" cy="532757"/>
      </dsp:txXfrm>
    </dsp:sp>
    <dsp:sp modelId="{A0C263DE-7732-3044-95CC-F1F99B651AE3}">
      <dsp:nvSpPr>
        <dsp:cNvPr id="0" name=""/>
        <dsp:cNvSpPr/>
      </dsp:nvSpPr>
      <dsp:spPr>
        <a:xfrm>
          <a:off x="0" y="3078486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58232-16DD-B045-A4CB-ABC0B285035C}">
      <dsp:nvSpPr>
        <dsp:cNvPr id="0" name=""/>
        <dsp:cNvSpPr/>
      </dsp:nvSpPr>
      <dsp:spPr>
        <a:xfrm>
          <a:off x="459823" y="2783287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学习</a:t>
          </a:r>
          <a:r>
            <a:rPr lang="zh-CN" sz="2000" b="1" kern="1200" dirty="0"/>
            <a:t>了</a:t>
          </a:r>
          <a:r>
            <a:rPr lang="zh-CN" altLang="en-US" sz="2000" b="1" kern="1200" dirty="0"/>
            <a:t> </a:t>
          </a:r>
          <a:r>
            <a:rPr lang="en-US" altLang="zh-CN" sz="2000" b="1" kern="1200" dirty="0"/>
            <a:t>TF-IDF </a:t>
          </a:r>
          <a:r>
            <a:rPr lang="zh-CN" altLang="en-US" sz="2000" b="1" kern="1200" dirty="0"/>
            <a:t>算法的基本概念与应用</a:t>
          </a:r>
          <a:endParaRPr lang="zh-CN" sz="2000" kern="1200" dirty="0"/>
        </a:p>
      </dsp:txBody>
      <dsp:txXfrm>
        <a:off x="488644" y="2812108"/>
        <a:ext cx="6379884" cy="532757"/>
      </dsp:txXfrm>
    </dsp:sp>
    <dsp:sp modelId="{4B59EEF5-CCEB-9240-8733-69A421B52EA6}">
      <dsp:nvSpPr>
        <dsp:cNvPr id="0" name=""/>
        <dsp:cNvSpPr/>
      </dsp:nvSpPr>
      <dsp:spPr>
        <a:xfrm>
          <a:off x="0" y="3985686"/>
          <a:ext cx="9196467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D271C-20C1-3B4F-9214-8E584D589C3A}">
      <dsp:nvSpPr>
        <dsp:cNvPr id="0" name=""/>
        <dsp:cNvSpPr/>
      </dsp:nvSpPr>
      <dsp:spPr>
        <a:xfrm>
          <a:off x="459823" y="3690486"/>
          <a:ext cx="6437526" cy="590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323" tIns="0" rIns="2433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学习</a:t>
          </a:r>
          <a:r>
            <a:rPr lang="zh-CN" sz="2000" b="1" kern="1200" dirty="0"/>
            <a:t>了</a:t>
          </a:r>
          <a:r>
            <a:rPr lang="zh-CN" altLang="en-US" sz="2000" b="1" kern="1200" dirty="0"/>
            <a:t>词共现算法的核心思想与应用</a:t>
          </a:r>
          <a:endParaRPr lang="zh-CN" sz="2000" kern="1200" dirty="0"/>
        </a:p>
      </dsp:txBody>
      <dsp:txXfrm>
        <a:off x="488644" y="3719307"/>
        <a:ext cx="6379884" cy="53275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63688"/>
          <a:ext cx="1310212" cy="711096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基于统计的自然语言表示</a:t>
          </a:r>
        </a:p>
      </dsp:txBody>
      <dsp:txXfrm>
        <a:off x="20827" y="184515"/>
        <a:ext cx="1268558" cy="669442"/>
      </dsp:txXfrm>
    </dsp:sp>
    <dsp:sp modelId="{88997F90-D3E7-43E9-A45F-282CBE581B4A}">
      <dsp:nvSpPr>
        <dsp:cNvPr id="0" name=""/>
        <dsp:cNvSpPr/>
      </dsp:nvSpPr>
      <dsp:spPr>
        <a:xfrm>
          <a:off x="131021" y="874784"/>
          <a:ext cx="132277" cy="250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462"/>
              </a:lnTo>
              <a:lnTo>
                <a:pt x="132277" y="25046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63298" y="958272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73079" y="968053"/>
        <a:ext cx="779503" cy="314388"/>
      </dsp:txXfrm>
    </dsp:sp>
    <dsp:sp modelId="{65D3447C-4584-489A-B785-D9E2C430E7B5}">
      <dsp:nvSpPr>
        <dsp:cNvPr id="0" name=""/>
        <dsp:cNvSpPr/>
      </dsp:nvSpPr>
      <dsp:spPr>
        <a:xfrm>
          <a:off x="131021" y="874784"/>
          <a:ext cx="132277" cy="667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900"/>
              </a:lnTo>
              <a:lnTo>
                <a:pt x="132277" y="66790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63298" y="1375709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73079" y="1385490"/>
        <a:ext cx="779503" cy="314388"/>
      </dsp:txXfrm>
    </dsp:sp>
    <dsp:sp modelId="{1FC39C1D-D0CE-4E0D-AAE2-15773629CC8F}">
      <dsp:nvSpPr>
        <dsp:cNvPr id="0" name=""/>
        <dsp:cNvSpPr/>
      </dsp:nvSpPr>
      <dsp:spPr>
        <a:xfrm>
          <a:off x="131021" y="874784"/>
          <a:ext cx="132277" cy="1085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5337"/>
              </a:lnTo>
              <a:lnTo>
                <a:pt x="132277" y="108533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63298" y="1793147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endParaRPr lang="zh-CN" altLang="en-US" sz="1200" b="1" kern="1200" dirty="0"/>
        </a:p>
      </dsp:txBody>
      <dsp:txXfrm>
        <a:off x="273079" y="1802928"/>
        <a:ext cx="779503" cy="314388"/>
      </dsp:txXfrm>
    </dsp:sp>
    <dsp:sp modelId="{512D2373-1ED6-411E-AAB1-895D348336C1}">
      <dsp:nvSpPr>
        <dsp:cNvPr id="0" name=""/>
        <dsp:cNvSpPr/>
      </dsp:nvSpPr>
      <dsp:spPr>
        <a:xfrm>
          <a:off x="131021" y="874784"/>
          <a:ext cx="132277" cy="150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2775"/>
              </a:lnTo>
              <a:lnTo>
                <a:pt x="132277" y="150277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63298" y="2210585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73079" y="2220366"/>
        <a:ext cx="779503" cy="314388"/>
      </dsp:txXfrm>
    </dsp:sp>
    <dsp:sp modelId="{8236CA55-C147-A94A-B623-117E12D38CA0}">
      <dsp:nvSpPr>
        <dsp:cNvPr id="0" name=""/>
        <dsp:cNvSpPr/>
      </dsp:nvSpPr>
      <dsp:spPr>
        <a:xfrm>
          <a:off x="131021" y="874784"/>
          <a:ext cx="132277" cy="1920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0212"/>
              </a:lnTo>
              <a:lnTo>
                <a:pt x="132277" y="19202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63298" y="2628022"/>
          <a:ext cx="799065" cy="333950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LSA/LSI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73079" y="2637803"/>
        <a:ext cx="779503" cy="314388"/>
      </dsp:txXfrm>
    </dsp:sp>
    <dsp:sp modelId="{FFC84F66-A30C-0045-B44B-5D0B9EF169FC}">
      <dsp:nvSpPr>
        <dsp:cNvPr id="0" name=""/>
        <dsp:cNvSpPr/>
      </dsp:nvSpPr>
      <dsp:spPr>
        <a:xfrm>
          <a:off x="131021" y="874784"/>
          <a:ext cx="132277" cy="2338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8076"/>
              </a:lnTo>
              <a:lnTo>
                <a:pt x="132277" y="233807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63298" y="3045460"/>
          <a:ext cx="799198" cy="334801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73104" y="3055266"/>
        <a:ext cx="779586" cy="3151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AD0A-4C44-488D-A2EC-4A6B160845E0}">
      <dsp:nvSpPr>
        <dsp:cNvPr id="0" name=""/>
        <dsp:cNvSpPr/>
      </dsp:nvSpPr>
      <dsp:spPr>
        <a:xfrm>
          <a:off x="0" y="1581"/>
          <a:ext cx="1260000" cy="637139"/>
        </a:xfrm>
        <a:prstGeom prst="roundRect">
          <a:avLst>
            <a:gd name="adj" fmla="val 10000"/>
          </a:avLst>
        </a:prstGeom>
        <a:solidFill>
          <a:srgbClr val="20386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统计自然语言表示方法</a:t>
          </a:r>
        </a:p>
      </dsp:txBody>
      <dsp:txXfrm>
        <a:off x="18661" y="20242"/>
        <a:ext cx="1222678" cy="599817"/>
      </dsp:txXfrm>
    </dsp:sp>
    <dsp:sp modelId="{88997F90-D3E7-43E9-A45F-282CBE581B4A}">
      <dsp:nvSpPr>
        <dsp:cNvPr id="0" name=""/>
        <dsp:cNvSpPr/>
      </dsp:nvSpPr>
      <dsp:spPr>
        <a:xfrm>
          <a:off x="126000" y="638721"/>
          <a:ext cx="152362" cy="263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2"/>
              </a:lnTo>
              <a:lnTo>
                <a:pt x="152362" y="2631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B585-E001-4F26-BF9E-82D8735C1C3E}">
      <dsp:nvSpPr>
        <dsp:cNvPr id="0" name=""/>
        <dsp:cNvSpPr/>
      </dsp:nvSpPr>
      <dsp:spPr>
        <a:xfrm>
          <a:off x="278362" y="681026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分词</a:t>
          </a:r>
        </a:p>
      </dsp:txBody>
      <dsp:txXfrm>
        <a:off x="291297" y="693961"/>
        <a:ext cx="802128" cy="415766"/>
      </dsp:txXfrm>
    </dsp:sp>
    <dsp:sp modelId="{65D3447C-4584-489A-B785-D9E2C430E7B5}">
      <dsp:nvSpPr>
        <dsp:cNvPr id="0" name=""/>
        <dsp:cNvSpPr/>
      </dsp:nvSpPr>
      <dsp:spPr>
        <a:xfrm>
          <a:off x="126000" y="638721"/>
          <a:ext cx="152362" cy="747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063"/>
              </a:lnTo>
              <a:lnTo>
                <a:pt x="152362" y="7470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CE201-7158-4A84-94BB-7372825420EB}">
      <dsp:nvSpPr>
        <dsp:cNvPr id="0" name=""/>
        <dsp:cNvSpPr/>
      </dsp:nvSpPr>
      <dsp:spPr>
        <a:xfrm>
          <a:off x="278362" y="1164967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词袋模型</a:t>
          </a:r>
        </a:p>
      </dsp:txBody>
      <dsp:txXfrm>
        <a:off x="291297" y="1177902"/>
        <a:ext cx="802128" cy="415766"/>
      </dsp:txXfrm>
    </dsp:sp>
    <dsp:sp modelId="{1FC39C1D-D0CE-4E0D-AAE2-15773629CC8F}">
      <dsp:nvSpPr>
        <dsp:cNvPr id="0" name=""/>
        <dsp:cNvSpPr/>
      </dsp:nvSpPr>
      <dsp:spPr>
        <a:xfrm>
          <a:off x="126000" y="638721"/>
          <a:ext cx="152362" cy="1231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005"/>
              </a:lnTo>
              <a:lnTo>
                <a:pt x="152362" y="12310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09FA1-9D6E-4AEF-B0DE-CA7F3A527586}">
      <dsp:nvSpPr>
        <dsp:cNvPr id="0" name=""/>
        <dsp:cNvSpPr/>
      </dsp:nvSpPr>
      <dsp:spPr>
        <a:xfrm>
          <a:off x="278362" y="1648908"/>
          <a:ext cx="827998" cy="44163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N-Gram</a:t>
          </a:r>
          <a:r>
            <a:rPr lang="zh-CN" altLang="en-US" sz="1200" b="1" kern="1200" dirty="0"/>
            <a:t>语言模型</a:t>
          </a:r>
        </a:p>
      </dsp:txBody>
      <dsp:txXfrm>
        <a:off x="291297" y="1661843"/>
        <a:ext cx="802128" cy="415766"/>
      </dsp:txXfrm>
    </dsp:sp>
    <dsp:sp modelId="{512D2373-1ED6-411E-AAB1-895D348336C1}">
      <dsp:nvSpPr>
        <dsp:cNvPr id="0" name=""/>
        <dsp:cNvSpPr/>
      </dsp:nvSpPr>
      <dsp:spPr>
        <a:xfrm>
          <a:off x="126000" y="638721"/>
          <a:ext cx="152362" cy="1714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946"/>
              </a:lnTo>
              <a:lnTo>
                <a:pt x="152362" y="17149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8578E-3EED-4E1D-9166-4C9D17BBD718}">
      <dsp:nvSpPr>
        <dsp:cNvPr id="0" name=""/>
        <dsp:cNvSpPr/>
      </dsp:nvSpPr>
      <dsp:spPr>
        <a:xfrm>
          <a:off x="278362" y="2132849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TF-IDF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145784"/>
        <a:ext cx="802128" cy="415766"/>
      </dsp:txXfrm>
    </dsp:sp>
    <dsp:sp modelId="{8236CA55-C147-A94A-B623-117E12D38CA0}">
      <dsp:nvSpPr>
        <dsp:cNvPr id="0" name=""/>
        <dsp:cNvSpPr/>
      </dsp:nvSpPr>
      <dsp:spPr>
        <a:xfrm>
          <a:off x="126000" y="638721"/>
          <a:ext cx="152362" cy="219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887"/>
              </a:lnTo>
              <a:lnTo>
                <a:pt x="152362" y="21988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A6758-6F03-C444-B809-81C06536EFE5}">
      <dsp:nvSpPr>
        <dsp:cNvPr id="0" name=""/>
        <dsp:cNvSpPr/>
      </dsp:nvSpPr>
      <dsp:spPr>
        <a:xfrm>
          <a:off x="278362" y="2616790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LSA</a:t>
          </a: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 </a:t>
          </a:r>
          <a:r>
            <a:rPr lang="zh-CN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cs typeface="+mn-cs"/>
            </a:rPr>
            <a:t>潜在语义分析</a:t>
          </a:r>
          <a:endParaRPr lang="zh-CN" alt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OPPOSans R"/>
            <a:cs typeface="+mn-cs"/>
          </a:endParaRPr>
        </a:p>
      </dsp:txBody>
      <dsp:txXfrm>
        <a:off x="291297" y="2629725"/>
        <a:ext cx="802128" cy="415766"/>
      </dsp:txXfrm>
    </dsp:sp>
    <dsp:sp modelId="{FFC84F66-A30C-0045-B44B-5D0B9EF169FC}">
      <dsp:nvSpPr>
        <dsp:cNvPr id="0" name=""/>
        <dsp:cNvSpPr/>
      </dsp:nvSpPr>
      <dsp:spPr>
        <a:xfrm>
          <a:off x="126000" y="638721"/>
          <a:ext cx="152362" cy="2682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28"/>
              </a:lnTo>
              <a:lnTo>
                <a:pt x="152362" y="26828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C764C-F7C2-F74D-8AEB-D323A394FF44}">
      <dsp:nvSpPr>
        <dsp:cNvPr id="0" name=""/>
        <dsp:cNvSpPr/>
      </dsp:nvSpPr>
      <dsp:spPr>
        <a:xfrm>
          <a:off x="278362" y="3100731"/>
          <a:ext cx="827998" cy="44163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4454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OPPOSans R"/>
              <a:cs typeface="+mn-cs"/>
            </a:rPr>
            <a:t>词共现</a:t>
          </a:r>
        </a:p>
      </dsp:txBody>
      <dsp:txXfrm>
        <a:off x="291297" y="3113666"/>
        <a:ext cx="802128" cy="41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C490-FF64-4E14-9FD5-152EC83BFEFD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2025/4/17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90980-588A-46BD-A44E-821F3031966E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9081E-B0B8-4EEC-9EDF-B291C7A31776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E2143-608D-44BB-86BA-48EFECE1B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B709-2025-0431-2FC9-6D91E98C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307BE0-08C0-2963-FF79-E1E724B49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9E54C6-41C3-F7BD-2D51-B321EDCCE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B6C044-735F-988D-75BA-69D573AC9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20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1A3F1-C016-9AB4-2463-04F23536E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AD02FC-59C0-C273-46F3-02BD6DBD1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0D9E50-B526-1296-1B94-422FF737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C0CA68-A5F7-6D4B-A763-E9D370318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77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E030B-7D80-5F8D-3758-65274372F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55C33E-40D7-D7ED-BE0D-D34BA4C1C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ECFB27-22E2-EB07-AEE4-F8D52B8C4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199F61-BDDC-EC48-D7C2-F0B94BAC9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8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2EC3-BA18-E227-4FF8-F4CA79580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DD0384-FCCF-1977-60C1-6D589B8A7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BEC85B-384F-078B-FE8D-226ADA8D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A3CEE8-A073-279C-D522-76AF87A6E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3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17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/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86" t="7133" r="3586" b="7133"/>
          <a:stretch>
            <a:fillRect/>
          </a:stretch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16030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636813"/>
            <a:ext cx="12192001" cy="157843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6965" cy="617447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9229" y="90888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0386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575522" y="404816"/>
            <a:ext cx="400050" cy="400050"/>
          </a:xfrm>
          <a:prstGeom prst="ellipse">
            <a:avLst/>
          </a:prstGeom>
          <a:solidFill>
            <a:srgbClr val="DDF3FF"/>
          </a:solidFill>
          <a:ln>
            <a:noFill/>
          </a:ln>
          <a:effectLst>
            <a:outerShdw blurRad="127000" dist="63500" dir="5400000" sx="89000" sy="89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566628" y="450535"/>
            <a:ext cx="93663" cy="936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3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644892" y="369695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598485" y="401637"/>
            <a:ext cx="1609725" cy="427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思源宋体 CN Heavy" pitchFamily="18" charset="-122"/>
                <a:ea typeface="思源宋体 CN Heavy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8425" y="225539"/>
            <a:ext cx="2017951" cy="3718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215" y="205036"/>
            <a:ext cx="2017951" cy="3718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62874" y="636814"/>
            <a:ext cx="12317747" cy="13407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23778" y="683524"/>
            <a:ext cx="145151" cy="626673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8425" y="1033463"/>
            <a:ext cx="1403804" cy="4098925"/>
          </a:xfrm>
          <a:prstGeom prst="rect">
            <a:avLst/>
          </a:prstGeom>
        </p:spPr>
        <p:txBody>
          <a:bodyPr/>
          <a:lstStyle>
            <a:lvl1pPr marL="179705" indent="-179705">
              <a:defRPr sz="1100"/>
            </a:lvl1pPr>
            <a:lvl2pPr marL="266700" indent="-179705"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9" name="矩形: 圆角 8"/>
          <p:cNvSpPr/>
          <p:nvPr userDrawn="1">
            <p:custDataLst>
              <p:tags r:id="rId1"/>
            </p:custDataLst>
          </p:nvPr>
        </p:nvSpPr>
        <p:spPr>
          <a:xfrm>
            <a:off x="215834" y="115577"/>
            <a:ext cx="98136" cy="461347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9251" tIns="29626" rIns="59251" bIns="2962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53786" y="115576"/>
            <a:ext cx="10515600" cy="461347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2062163" y="1100138"/>
            <a:ext cx="9482137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7" name="任意多边形: 形状 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5914772"/>
            <a:ext cx="12192000" cy="935291"/>
            <a:chOff x="0" y="5922709"/>
            <a:chExt cx="12192000" cy="93529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592270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68" y="2167550"/>
            <a:ext cx="11988864" cy="13544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 spc="200">
                <a:gradFill>
                  <a:gsLst>
                    <a:gs pos="9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chemeClr val="accent1">
                      <a:lumMod val="50000"/>
                      <a:alpha val="35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雪地上的风景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48795" y="260249"/>
            <a:ext cx="3124445" cy="10141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</a:rPr>
              <a:t>主要内容</a:t>
            </a:r>
            <a:endParaRPr kumimoji="0" lang="zh-CN" altLang="en-US" sz="6000" b="1" i="0" u="none" strike="noStrike" kern="1200" cap="none" spc="0" normalizeH="0" baseline="0" noProof="0" dirty="0">
              <a:ln w="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B" panose="00020600040101010101" pitchFamily="18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5930118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>
            <a:off x="8737939" y="5925885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9766476" y="5983893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9" name="Rectangle: Rounded Corners 2"/>
          <p:cNvSpPr/>
          <p:nvPr userDrawn="1"/>
        </p:nvSpPr>
        <p:spPr>
          <a:xfrm>
            <a:off x="83978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152292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12" name="图形 6"/>
          <p:cNvSpPr/>
          <p:nvPr userDrawn="1"/>
        </p:nvSpPr>
        <p:spPr>
          <a:xfrm>
            <a:off x="1682840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66024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"/>
          <p:cNvSpPr/>
          <p:nvPr userDrawn="1"/>
        </p:nvSpPr>
        <p:spPr>
          <a:xfrm>
            <a:off x="366507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1" name="矩形: 圆角 40"/>
          <p:cNvSpPr/>
          <p:nvPr userDrawn="1"/>
        </p:nvSpPr>
        <p:spPr>
          <a:xfrm>
            <a:off x="434821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3" name="图形 6"/>
          <p:cNvSpPr/>
          <p:nvPr userDrawn="1"/>
        </p:nvSpPr>
        <p:spPr>
          <a:xfrm>
            <a:off x="4463828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448553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2"/>
          <p:cNvSpPr/>
          <p:nvPr userDrawn="1"/>
        </p:nvSpPr>
        <p:spPr>
          <a:xfrm>
            <a:off x="6427775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47" name="矩形: 圆角 46"/>
          <p:cNvSpPr/>
          <p:nvPr userDrawn="1"/>
        </p:nvSpPr>
        <p:spPr>
          <a:xfrm>
            <a:off x="7110908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49" name="图形 6"/>
          <p:cNvSpPr/>
          <p:nvPr userDrawn="1"/>
        </p:nvSpPr>
        <p:spPr>
          <a:xfrm>
            <a:off x="7217345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7248231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2"/>
          <p:cNvSpPr/>
          <p:nvPr userDrawn="1"/>
        </p:nvSpPr>
        <p:spPr>
          <a:xfrm>
            <a:off x="9244518" y="2218134"/>
            <a:ext cx="2107694" cy="2174099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53" name="矩形: 圆角 52"/>
          <p:cNvSpPr/>
          <p:nvPr userDrawn="1"/>
        </p:nvSpPr>
        <p:spPr>
          <a:xfrm>
            <a:off x="9927651" y="4669260"/>
            <a:ext cx="710714" cy="605754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330200" dist="3556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55" name="图形 6"/>
          <p:cNvSpPr/>
          <p:nvPr userDrawn="1"/>
        </p:nvSpPr>
        <p:spPr>
          <a:xfrm>
            <a:off x="10037189" y="1840551"/>
            <a:ext cx="479480" cy="524046"/>
          </a:xfrm>
          <a:custGeom>
            <a:avLst/>
            <a:gdLst>
              <a:gd name="connsiteX0" fmla="*/ 736600 w 1733549"/>
              <a:gd name="connsiteY0" fmla="*/ 1894681 h 1894681"/>
              <a:gd name="connsiteX1" fmla="*/ 692150 w 1733549"/>
              <a:gd name="connsiteY1" fmla="*/ 1885156 h 1894681"/>
              <a:gd name="connsiteX2" fmla="*/ 44450 w 1733549"/>
              <a:gd name="connsiteY2" fmla="*/ 1510506 h 1894681"/>
              <a:gd name="connsiteX3" fmla="*/ 0 w 1733549"/>
              <a:gd name="connsiteY3" fmla="*/ 1434306 h 1894681"/>
              <a:gd name="connsiteX4" fmla="*/ 0 w 1733549"/>
              <a:gd name="connsiteY4" fmla="*/ 688181 h 1894681"/>
              <a:gd name="connsiteX5" fmla="*/ 44450 w 1733549"/>
              <a:gd name="connsiteY5" fmla="*/ 611981 h 1894681"/>
              <a:gd name="connsiteX6" fmla="*/ 136525 w 1733549"/>
              <a:gd name="connsiteY6" fmla="*/ 608806 h 1894681"/>
              <a:gd name="connsiteX7" fmla="*/ 781050 w 1733549"/>
              <a:gd name="connsiteY7" fmla="*/ 980281 h 1894681"/>
              <a:gd name="connsiteX8" fmla="*/ 825500 w 1733549"/>
              <a:gd name="connsiteY8" fmla="*/ 1056481 h 1894681"/>
              <a:gd name="connsiteX9" fmla="*/ 825500 w 1733549"/>
              <a:gd name="connsiteY9" fmla="*/ 1802606 h 1894681"/>
              <a:gd name="connsiteX10" fmla="*/ 781050 w 1733549"/>
              <a:gd name="connsiteY10" fmla="*/ 1881981 h 1894681"/>
              <a:gd name="connsiteX11" fmla="*/ 736600 w 1733549"/>
              <a:gd name="connsiteY11" fmla="*/ 1894681 h 1894681"/>
              <a:gd name="connsiteX12" fmla="*/ 996950 w 1733549"/>
              <a:gd name="connsiteY12" fmla="*/ 1894681 h 1894681"/>
              <a:gd name="connsiteX13" fmla="*/ 952500 w 1733549"/>
              <a:gd name="connsiteY13" fmla="*/ 1881981 h 1894681"/>
              <a:gd name="connsiteX14" fmla="*/ 908050 w 1733549"/>
              <a:gd name="connsiteY14" fmla="*/ 1805781 h 1894681"/>
              <a:gd name="connsiteX15" fmla="*/ 908050 w 1733549"/>
              <a:gd name="connsiteY15" fmla="*/ 1059656 h 1894681"/>
              <a:gd name="connsiteX16" fmla="*/ 952500 w 1733549"/>
              <a:gd name="connsiteY16" fmla="*/ 983456 h 1894681"/>
              <a:gd name="connsiteX17" fmla="*/ 1597025 w 1733549"/>
              <a:gd name="connsiteY17" fmla="*/ 611981 h 1894681"/>
              <a:gd name="connsiteX18" fmla="*/ 1720850 w 1733549"/>
              <a:gd name="connsiteY18" fmla="*/ 643731 h 1894681"/>
              <a:gd name="connsiteX19" fmla="*/ 1733550 w 1733549"/>
              <a:gd name="connsiteY19" fmla="*/ 688181 h 1894681"/>
              <a:gd name="connsiteX20" fmla="*/ 1733550 w 1733549"/>
              <a:gd name="connsiteY20" fmla="*/ 1434306 h 1894681"/>
              <a:gd name="connsiteX21" fmla="*/ 1689100 w 1733549"/>
              <a:gd name="connsiteY21" fmla="*/ 1510506 h 1894681"/>
              <a:gd name="connsiteX22" fmla="*/ 1041400 w 1733549"/>
              <a:gd name="connsiteY22" fmla="*/ 1881981 h 1894681"/>
              <a:gd name="connsiteX23" fmla="*/ 996950 w 1733549"/>
              <a:gd name="connsiteY23" fmla="*/ 1894681 h 1894681"/>
              <a:gd name="connsiteX24" fmla="*/ 866775 w 1733549"/>
              <a:gd name="connsiteY24" fmla="*/ 923131 h 1894681"/>
              <a:gd name="connsiteX25" fmla="*/ 822325 w 1733549"/>
              <a:gd name="connsiteY25" fmla="*/ 910431 h 1894681"/>
              <a:gd name="connsiteX26" fmla="*/ 177800 w 1733549"/>
              <a:gd name="connsiteY26" fmla="*/ 538956 h 1894681"/>
              <a:gd name="connsiteX27" fmla="*/ 146050 w 1733549"/>
              <a:gd name="connsiteY27" fmla="*/ 418306 h 1894681"/>
              <a:gd name="connsiteX28" fmla="*/ 177800 w 1733549"/>
              <a:gd name="connsiteY28" fmla="*/ 386556 h 1894681"/>
              <a:gd name="connsiteX29" fmla="*/ 822325 w 1733549"/>
              <a:gd name="connsiteY29" fmla="*/ 11906 h 1894681"/>
              <a:gd name="connsiteX30" fmla="*/ 911225 w 1733549"/>
              <a:gd name="connsiteY30" fmla="*/ 11906 h 1894681"/>
              <a:gd name="connsiteX31" fmla="*/ 1555750 w 1733549"/>
              <a:gd name="connsiteY31" fmla="*/ 383381 h 1894681"/>
              <a:gd name="connsiteX32" fmla="*/ 1587500 w 1733549"/>
              <a:gd name="connsiteY32" fmla="*/ 504031 h 1894681"/>
              <a:gd name="connsiteX33" fmla="*/ 1555750 w 1733549"/>
              <a:gd name="connsiteY33" fmla="*/ 535781 h 1894681"/>
              <a:gd name="connsiteX34" fmla="*/ 911225 w 1733549"/>
              <a:gd name="connsiteY34" fmla="*/ 910431 h 1894681"/>
              <a:gd name="connsiteX35" fmla="*/ 866775 w 1733549"/>
              <a:gd name="connsiteY35" fmla="*/ 923131 h 1894681"/>
              <a:gd name="connsiteX36" fmla="*/ 295275 w 1733549"/>
              <a:gd name="connsiteY36" fmla="*/ 462756 h 1894681"/>
              <a:gd name="connsiteX37" fmla="*/ 866775 w 1733549"/>
              <a:gd name="connsiteY37" fmla="*/ 792956 h 1894681"/>
              <a:gd name="connsiteX38" fmla="*/ 1438275 w 1733549"/>
              <a:gd name="connsiteY38" fmla="*/ 462756 h 1894681"/>
              <a:gd name="connsiteX39" fmla="*/ 866775 w 1733549"/>
              <a:gd name="connsiteY39" fmla="*/ 132556 h 1894681"/>
              <a:gd name="connsiteX40" fmla="*/ 295275 w 1733549"/>
              <a:gd name="connsiteY40" fmla="*/ 462756 h 189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33549" h="1894681">
                <a:moveTo>
                  <a:pt x="736600" y="1894681"/>
                </a:moveTo>
                <a:cubicBezTo>
                  <a:pt x="720725" y="1894681"/>
                  <a:pt x="704850" y="1891506"/>
                  <a:pt x="692150" y="1885156"/>
                </a:cubicBezTo>
                <a:lnTo>
                  <a:pt x="44450" y="1510506"/>
                </a:lnTo>
                <a:cubicBezTo>
                  <a:pt x="15875" y="1494631"/>
                  <a:pt x="0" y="1466056"/>
                  <a:pt x="0" y="1434306"/>
                </a:cubicBezTo>
                <a:lnTo>
                  <a:pt x="0" y="688181"/>
                </a:lnTo>
                <a:cubicBezTo>
                  <a:pt x="0" y="656431"/>
                  <a:pt x="15875" y="627856"/>
                  <a:pt x="44450" y="611981"/>
                </a:cubicBezTo>
                <a:cubicBezTo>
                  <a:pt x="73025" y="592931"/>
                  <a:pt x="107950" y="592931"/>
                  <a:pt x="136525" y="608806"/>
                </a:cubicBezTo>
                <a:lnTo>
                  <a:pt x="781050" y="980281"/>
                </a:lnTo>
                <a:cubicBezTo>
                  <a:pt x="809625" y="996156"/>
                  <a:pt x="825500" y="1024731"/>
                  <a:pt x="825500" y="1056481"/>
                </a:cubicBezTo>
                <a:lnTo>
                  <a:pt x="825500" y="1802606"/>
                </a:lnTo>
                <a:cubicBezTo>
                  <a:pt x="825500" y="1834356"/>
                  <a:pt x="809625" y="1866106"/>
                  <a:pt x="781050" y="1881981"/>
                </a:cubicBezTo>
                <a:cubicBezTo>
                  <a:pt x="765175" y="1891506"/>
                  <a:pt x="752475" y="1894681"/>
                  <a:pt x="736600" y="1894681"/>
                </a:cubicBezTo>
                <a:close/>
                <a:moveTo>
                  <a:pt x="996950" y="1894681"/>
                </a:moveTo>
                <a:cubicBezTo>
                  <a:pt x="981075" y="1894681"/>
                  <a:pt x="965200" y="1891506"/>
                  <a:pt x="952500" y="1881981"/>
                </a:cubicBezTo>
                <a:cubicBezTo>
                  <a:pt x="923925" y="1866106"/>
                  <a:pt x="908050" y="1837531"/>
                  <a:pt x="908050" y="1805781"/>
                </a:cubicBezTo>
                <a:lnTo>
                  <a:pt x="908050" y="1059656"/>
                </a:lnTo>
                <a:cubicBezTo>
                  <a:pt x="908050" y="1027906"/>
                  <a:pt x="923925" y="999331"/>
                  <a:pt x="952500" y="983456"/>
                </a:cubicBezTo>
                <a:lnTo>
                  <a:pt x="1597025" y="611981"/>
                </a:lnTo>
                <a:cubicBezTo>
                  <a:pt x="1641475" y="586581"/>
                  <a:pt x="1695450" y="602456"/>
                  <a:pt x="1720850" y="643731"/>
                </a:cubicBezTo>
                <a:cubicBezTo>
                  <a:pt x="1727200" y="656431"/>
                  <a:pt x="1733550" y="672306"/>
                  <a:pt x="1733550" y="688181"/>
                </a:cubicBezTo>
                <a:lnTo>
                  <a:pt x="1733550" y="1434306"/>
                </a:lnTo>
                <a:cubicBezTo>
                  <a:pt x="1733550" y="1466056"/>
                  <a:pt x="1717675" y="1494631"/>
                  <a:pt x="1689100" y="1510506"/>
                </a:cubicBezTo>
                <a:lnTo>
                  <a:pt x="1041400" y="1881981"/>
                </a:lnTo>
                <a:cubicBezTo>
                  <a:pt x="1028700" y="1891506"/>
                  <a:pt x="1012825" y="1894681"/>
                  <a:pt x="996950" y="1894681"/>
                </a:cubicBezTo>
                <a:close/>
                <a:moveTo>
                  <a:pt x="866775" y="923131"/>
                </a:moveTo>
                <a:cubicBezTo>
                  <a:pt x="850900" y="923131"/>
                  <a:pt x="835025" y="919956"/>
                  <a:pt x="822325" y="910431"/>
                </a:cubicBezTo>
                <a:lnTo>
                  <a:pt x="177800" y="538956"/>
                </a:lnTo>
                <a:cubicBezTo>
                  <a:pt x="136525" y="513556"/>
                  <a:pt x="120650" y="459581"/>
                  <a:pt x="146050" y="418306"/>
                </a:cubicBezTo>
                <a:cubicBezTo>
                  <a:pt x="152400" y="405606"/>
                  <a:pt x="165100" y="392906"/>
                  <a:pt x="177800" y="386556"/>
                </a:cubicBezTo>
                <a:lnTo>
                  <a:pt x="822325" y="11906"/>
                </a:lnTo>
                <a:cubicBezTo>
                  <a:pt x="850900" y="-3969"/>
                  <a:pt x="882650" y="-3969"/>
                  <a:pt x="911225" y="11906"/>
                </a:cubicBezTo>
                <a:lnTo>
                  <a:pt x="1555750" y="383381"/>
                </a:lnTo>
                <a:cubicBezTo>
                  <a:pt x="1597025" y="408781"/>
                  <a:pt x="1612900" y="462756"/>
                  <a:pt x="1587500" y="504031"/>
                </a:cubicBezTo>
                <a:cubicBezTo>
                  <a:pt x="1581150" y="516731"/>
                  <a:pt x="1568450" y="529431"/>
                  <a:pt x="1555750" y="535781"/>
                </a:cubicBezTo>
                <a:lnTo>
                  <a:pt x="911225" y="910431"/>
                </a:lnTo>
                <a:cubicBezTo>
                  <a:pt x="898525" y="919956"/>
                  <a:pt x="882650" y="923131"/>
                  <a:pt x="866775" y="923131"/>
                </a:cubicBezTo>
                <a:close/>
                <a:moveTo>
                  <a:pt x="295275" y="462756"/>
                </a:moveTo>
                <a:lnTo>
                  <a:pt x="866775" y="792956"/>
                </a:lnTo>
                <a:lnTo>
                  <a:pt x="1438275" y="462756"/>
                </a:lnTo>
                <a:lnTo>
                  <a:pt x="866775" y="132556"/>
                </a:lnTo>
                <a:lnTo>
                  <a:pt x="295275" y="462756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/>
              </a:gs>
            </a:gsLst>
            <a:lin ang="27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ea"/>
              <a:ea typeface="+mn-ea"/>
            </a:endParaRPr>
          </a:p>
        </p:txBody>
      </p:sp>
      <p:cxnSp>
        <p:nvCxnSpPr>
          <p:cNvPr id="56" name="直接连接符 55"/>
          <p:cNvCxnSpPr/>
          <p:nvPr userDrawn="1"/>
        </p:nvCxnSpPr>
        <p:spPr>
          <a:xfrm>
            <a:off x="10064974" y="4392234"/>
            <a:ext cx="41817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87270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3" name="文本占位符 2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872331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4" name="文本占位符 2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5038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5" name="文本占位符 2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461845" y="3086087"/>
            <a:ext cx="1662473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36" name="文本占位符 2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48172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2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78837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8" name="文本占位符 2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536159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8" name="文本占位符 2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62975" y="4712341"/>
            <a:ext cx="1860212" cy="519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rgbClr val="EA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"/>
          <p:cNvSpPr/>
          <p:nvPr userDrawn="1"/>
        </p:nvSpPr>
        <p:spPr>
          <a:xfrm>
            <a:off x="1299517" y="2246684"/>
            <a:ext cx="9592966" cy="2565524"/>
          </a:xfrm>
          <a:prstGeom prst="roundRect">
            <a:avLst>
              <a:gd name="adj" fmla="val 4159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16" name="图片 15" descr="城市的风景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7500" y="0"/>
            <a:ext cx="12184501" cy="6858000"/>
          </a:xfrm>
          <a:custGeom>
            <a:avLst/>
            <a:gdLst>
              <a:gd name="connsiteX0" fmla="*/ 0 w 12184501"/>
              <a:gd name="connsiteY0" fmla="*/ 0 h 6858000"/>
              <a:gd name="connsiteX1" fmla="*/ 12184501 w 12184501"/>
              <a:gd name="connsiteY1" fmla="*/ 0 h 6858000"/>
              <a:gd name="connsiteX2" fmla="*/ 12184501 w 12184501"/>
              <a:gd name="connsiteY2" fmla="*/ 6858000 h 6858000"/>
              <a:gd name="connsiteX3" fmla="*/ 0 w 121845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501" h="6858000">
                <a:moveTo>
                  <a:pt x="0" y="0"/>
                </a:moveTo>
                <a:lnTo>
                  <a:pt x="12184501" y="0"/>
                </a:lnTo>
                <a:lnTo>
                  <a:pt x="121845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: 圆角 3"/>
          <p:cNvSpPr/>
          <p:nvPr userDrawn="1"/>
        </p:nvSpPr>
        <p:spPr>
          <a:xfrm>
            <a:off x="8126341" y="1361826"/>
            <a:ext cx="2076356" cy="1769716"/>
          </a:xfrm>
          <a:prstGeom prst="roundRect">
            <a:avLst>
              <a:gd name="adj" fmla="val 11717"/>
            </a:avLst>
          </a:prstGeom>
          <a:solidFill>
            <a:schemeClr val="accent1"/>
          </a:solidFill>
          <a:ln>
            <a:noFill/>
          </a:ln>
          <a:effectLst>
            <a:outerShdw blurRad="749300" dist="571500" dir="5400000" sx="90000" sy="90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0" y="5925885"/>
            <a:ext cx="12192000" cy="932115"/>
            <a:chOff x="0" y="5925885"/>
            <a:chExt cx="12192000" cy="93211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flipV="1">
            <a:off x="-7499" y="948"/>
            <a:ext cx="12192000" cy="932115"/>
            <a:chOff x="0" y="5925885"/>
            <a:chExt cx="12192000" cy="932115"/>
          </a:xfrm>
        </p:grpSpPr>
        <p:sp>
          <p:nvSpPr>
            <p:cNvPr id="11" name="任意多边形: 形状 10"/>
            <p:cNvSpPr/>
            <p:nvPr/>
          </p:nvSpPr>
          <p:spPr>
            <a:xfrm>
              <a:off x="0" y="5930118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0" y="5925885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0" y="5983893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886837" y="2914102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92554" y="1454960"/>
            <a:ext cx="2165565" cy="1579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sp>
        <p:nvSpPr>
          <p:cNvPr id="15" name="任意多边形: 形状 14"/>
          <p:cNvSpPr/>
          <p:nvPr userDrawn="1"/>
        </p:nvSpPr>
        <p:spPr>
          <a:xfrm flipH="1">
            <a:off x="0" y="6109132"/>
            <a:ext cx="12192000" cy="927882"/>
          </a:xfrm>
          <a:custGeom>
            <a:avLst/>
            <a:gdLst>
              <a:gd name="connsiteX0" fmla="*/ 3343329 w 12192000"/>
              <a:gd name="connsiteY0" fmla="*/ 167 h 927882"/>
              <a:gd name="connsiteX1" fmla="*/ 9636648 w 12192000"/>
              <a:gd name="connsiteY1" fmla="*/ 466993 h 927882"/>
              <a:gd name="connsiteX2" fmla="*/ 12175165 w 12192000"/>
              <a:gd name="connsiteY2" fmla="*/ 207150 h 927882"/>
              <a:gd name="connsiteX3" fmla="*/ 12192000 w 12192000"/>
              <a:gd name="connsiteY3" fmla="*/ 204971 h 927882"/>
              <a:gd name="connsiteX4" fmla="*/ 12192000 w 12192000"/>
              <a:gd name="connsiteY4" fmla="*/ 927882 h 927882"/>
              <a:gd name="connsiteX5" fmla="*/ 0 w 12192000"/>
              <a:gd name="connsiteY5" fmla="*/ 927882 h 927882"/>
              <a:gd name="connsiteX6" fmla="*/ 0 w 12192000"/>
              <a:gd name="connsiteY6" fmla="*/ 492155 h 927882"/>
              <a:gd name="connsiteX7" fmla="*/ 136569 w 12192000"/>
              <a:gd name="connsiteY7" fmla="*/ 471057 h 927882"/>
              <a:gd name="connsiteX8" fmla="*/ 3343329 w 12192000"/>
              <a:gd name="connsiteY8" fmla="*/ 167 h 9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27882">
                <a:moveTo>
                  <a:pt x="3343329" y="167"/>
                </a:moveTo>
                <a:cubicBezTo>
                  <a:pt x="5009487" y="-9677"/>
                  <a:pt x="7965294" y="420337"/>
                  <a:pt x="9636648" y="466993"/>
                </a:cubicBezTo>
                <a:cubicBezTo>
                  <a:pt x="10576785" y="493237"/>
                  <a:pt x="11475617" y="305842"/>
                  <a:pt x="12175165" y="207150"/>
                </a:cubicBezTo>
                <a:lnTo>
                  <a:pt x="12192000" y="204971"/>
                </a:lnTo>
                <a:lnTo>
                  <a:pt x="12192000" y="927882"/>
                </a:lnTo>
                <a:lnTo>
                  <a:pt x="0" y="927882"/>
                </a:lnTo>
                <a:lnTo>
                  <a:pt x="0" y="492155"/>
                </a:lnTo>
                <a:lnTo>
                  <a:pt x="136569" y="471057"/>
                </a:lnTo>
                <a:cubicBezTo>
                  <a:pt x="920224" y="337338"/>
                  <a:pt x="1989576" y="8165"/>
                  <a:pt x="3343329" y="16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ea"/>
              <a:ea typeface="+mn-ea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flipH="1">
            <a:off x="8737939" y="6104899"/>
            <a:ext cx="3454061" cy="932115"/>
          </a:xfrm>
          <a:custGeom>
            <a:avLst/>
            <a:gdLst>
              <a:gd name="connsiteX0" fmla="*/ 3075587 w 3454061"/>
              <a:gd name="connsiteY0" fmla="*/ 180 h 932115"/>
              <a:gd name="connsiteX1" fmla="*/ 3403092 w 3454061"/>
              <a:gd name="connsiteY1" fmla="*/ 3526 h 932115"/>
              <a:gd name="connsiteX2" fmla="*/ 3454061 w 3454061"/>
              <a:gd name="connsiteY2" fmla="*/ 5418 h 932115"/>
              <a:gd name="connsiteX3" fmla="*/ 3448120 w 3454061"/>
              <a:gd name="connsiteY3" fmla="*/ 6318 h 932115"/>
              <a:gd name="connsiteX4" fmla="*/ 577010 w 3454061"/>
              <a:gd name="connsiteY4" fmla="*/ 881089 h 932115"/>
              <a:gd name="connsiteX5" fmla="*/ 487431 w 3454061"/>
              <a:gd name="connsiteY5" fmla="*/ 932115 h 932115"/>
              <a:gd name="connsiteX6" fmla="*/ 0 w 3454061"/>
              <a:gd name="connsiteY6" fmla="*/ 932115 h 932115"/>
              <a:gd name="connsiteX7" fmla="*/ 0 w 3454061"/>
              <a:gd name="connsiteY7" fmla="*/ 667389 h 932115"/>
              <a:gd name="connsiteX8" fmla="*/ 3051 w 3454061"/>
              <a:gd name="connsiteY8" fmla="*/ 665995 h 932115"/>
              <a:gd name="connsiteX9" fmla="*/ 2629993 w 3454061"/>
              <a:gd name="connsiteY9" fmla="*/ 34498 h 932115"/>
              <a:gd name="connsiteX10" fmla="*/ 2911984 w 3454061"/>
              <a:gd name="connsiteY10" fmla="*/ 4362 h 9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4061" h="932115">
                <a:moveTo>
                  <a:pt x="3075587" y="180"/>
                </a:moveTo>
                <a:cubicBezTo>
                  <a:pt x="3179917" y="-483"/>
                  <a:pt x="3289296" y="705"/>
                  <a:pt x="3403092" y="3526"/>
                </a:cubicBezTo>
                <a:lnTo>
                  <a:pt x="3454061" y="5418"/>
                </a:lnTo>
                <a:lnTo>
                  <a:pt x="3448120" y="6318"/>
                </a:lnTo>
                <a:cubicBezTo>
                  <a:pt x="2255860" y="209990"/>
                  <a:pt x="1261027" y="513466"/>
                  <a:pt x="577010" y="881089"/>
                </a:cubicBezTo>
                <a:lnTo>
                  <a:pt x="487431" y="932115"/>
                </a:lnTo>
                <a:lnTo>
                  <a:pt x="0" y="932115"/>
                </a:lnTo>
                <a:lnTo>
                  <a:pt x="0" y="667389"/>
                </a:lnTo>
                <a:lnTo>
                  <a:pt x="3051" y="665995"/>
                </a:lnTo>
                <a:cubicBezTo>
                  <a:pt x="661260" y="384830"/>
                  <a:pt x="1570981" y="163782"/>
                  <a:pt x="2629993" y="34498"/>
                </a:cubicBezTo>
                <a:lnTo>
                  <a:pt x="2911984" y="43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9766476" y="6162907"/>
            <a:ext cx="2425524" cy="874107"/>
          </a:xfrm>
          <a:custGeom>
            <a:avLst/>
            <a:gdLst>
              <a:gd name="connsiteX0" fmla="*/ 2425524 w 2425524"/>
              <a:gd name="connsiteY0" fmla="*/ 0 h 874107"/>
              <a:gd name="connsiteX1" fmla="*/ 1859447 w 2425524"/>
              <a:gd name="connsiteY1" fmla="*/ 138382 h 874107"/>
              <a:gd name="connsiteX2" fmla="*/ 132576 w 2425524"/>
              <a:gd name="connsiteY2" fmla="*/ 872580 h 874107"/>
              <a:gd name="connsiteX3" fmla="*/ 130652 w 2425524"/>
              <a:gd name="connsiteY3" fmla="*/ 874107 h 874107"/>
              <a:gd name="connsiteX4" fmla="*/ 0 w 2425524"/>
              <a:gd name="connsiteY4" fmla="*/ 874107 h 874107"/>
              <a:gd name="connsiteX5" fmla="*/ 0 w 2425524"/>
              <a:gd name="connsiteY5" fmla="*/ 438222 h 874107"/>
              <a:gd name="connsiteX6" fmla="*/ 182097 w 2425524"/>
              <a:gd name="connsiteY6" fmla="*/ 409355 h 874107"/>
              <a:gd name="connsiteX7" fmla="*/ 2174525 w 2425524"/>
              <a:gd name="connsiteY7" fmla="*/ 29947 h 8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524" h="874107">
                <a:moveTo>
                  <a:pt x="2425524" y="0"/>
                </a:moveTo>
                <a:lnTo>
                  <a:pt x="1859447" y="138382"/>
                </a:lnTo>
                <a:cubicBezTo>
                  <a:pt x="1122833" y="343923"/>
                  <a:pt x="530807" y="593456"/>
                  <a:pt x="132576" y="872580"/>
                </a:cubicBezTo>
                <a:lnTo>
                  <a:pt x="130652" y="874107"/>
                </a:lnTo>
                <a:lnTo>
                  <a:pt x="0" y="874107"/>
                </a:lnTo>
                <a:lnTo>
                  <a:pt x="0" y="438222"/>
                </a:lnTo>
                <a:lnTo>
                  <a:pt x="182097" y="409355"/>
                </a:lnTo>
                <a:cubicBezTo>
                  <a:pt x="716953" y="314420"/>
                  <a:pt x="1381227" y="135440"/>
                  <a:pt x="2174525" y="2994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 cstate="screen">
            <a:alphaModFix amt="9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5400000" flipH="1">
            <a:off x="4985655" y="-2667000"/>
            <a:ext cx="6858000" cy="12192000"/>
          </a:xfrm>
          <a:custGeom>
            <a:avLst/>
            <a:gdLst>
              <a:gd name="connsiteX0" fmla="*/ 6858000 w 6858000"/>
              <a:gd name="connsiteY0" fmla="*/ 12192000 h 12192000"/>
              <a:gd name="connsiteX1" fmla="*/ 6858000 w 6858000"/>
              <a:gd name="connsiteY1" fmla="*/ 0 h 12192000"/>
              <a:gd name="connsiteX2" fmla="*/ 0 w 6858000"/>
              <a:gd name="connsiteY2" fmla="*/ 0 h 12192000"/>
              <a:gd name="connsiteX3" fmla="*/ 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12192000"/>
                </a:move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/>
          <a:srcRect t="41770" r="28331"/>
          <a:stretch>
            <a:fillRect/>
          </a:stretch>
        </p:blipFill>
        <p:spPr>
          <a:xfrm>
            <a:off x="3453324" y="0"/>
            <a:ext cx="8738676" cy="3422194"/>
          </a:xfrm>
          <a:custGeom>
            <a:avLst/>
            <a:gdLst>
              <a:gd name="connsiteX0" fmla="*/ 0 w 8738676"/>
              <a:gd name="connsiteY0" fmla="*/ 0 h 3422194"/>
              <a:gd name="connsiteX1" fmla="*/ 8738676 w 8738676"/>
              <a:gd name="connsiteY1" fmla="*/ 0 h 3422194"/>
              <a:gd name="connsiteX2" fmla="*/ 8738676 w 8738676"/>
              <a:gd name="connsiteY2" fmla="*/ 3422194 h 3422194"/>
              <a:gd name="connsiteX3" fmla="*/ 0 w 8738676"/>
              <a:gd name="connsiteY3" fmla="*/ 3422194 h 342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8676" h="3422194">
                <a:moveTo>
                  <a:pt x="0" y="0"/>
                </a:moveTo>
                <a:lnTo>
                  <a:pt x="8738676" y="0"/>
                </a:lnTo>
                <a:lnTo>
                  <a:pt x="8738676" y="3422194"/>
                </a:lnTo>
                <a:lnTo>
                  <a:pt x="0" y="3422194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/>
        </p:nvSpPr>
        <p:spPr>
          <a:xfrm>
            <a:off x="0" y="3859854"/>
            <a:ext cx="3938003" cy="2998146"/>
          </a:xfrm>
          <a:custGeom>
            <a:avLst/>
            <a:gdLst>
              <a:gd name="connsiteX0" fmla="*/ 0 w 3938003"/>
              <a:gd name="connsiteY0" fmla="*/ 0 h 2998146"/>
              <a:gd name="connsiteX1" fmla="*/ 65193 w 3938003"/>
              <a:gd name="connsiteY1" fmla="*/ 22658 h 2998146"/>
              <a:gd name="connsiteX2" fmla="*/ 699387 w 3938003"/>
              <a:gd name="connsiteY2" fmla="*/ 184583 h 2998146"/>
              <a:gd name="connsiteX3" fmla="*/ 2746864 w 3938003"/>
              <a:gd name="connsiteY3" fmla="*/ 311583 h 2998146"/>
              <a:gd name="connsiteX4" fmla="*/ 3516483 w 3938003"/>
              <a:gd name="connsiteY4" fmla="*/ 1467283 h 2998146"/>
              <a:gd name="connsiteX5" fmla="*/ 3933154 w 3938003"/>
              <a:gd name="connsiteY5" fmla="*/ 2942035 h 2998146"/>
              <a:gd name="connsiteX6" fmla="*/ 3938003 w 3938003"/>
              <a:gd name="connsiteY6" fmla="*/ 2998146 h 2998146"/>
              <a:gd name="connsiteX7" fmla="*/ 0 w 3938003"/>
              <a:gd name="connsiteY7" fmla="*/ 2998146 h 299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8003" h="2998146">
                <a:moveTo>
                  <a:pt x="0" y="0"/>
                </a:moveTo>
                <a:lnTo>
                  <a:pt x="65193" y="22658"/>
                </a:lnTo>
                <a:cubicBezTo>
                  <a:pt x="237181" y="82983"/>
                  <a:pt x="436961" y="150717"/>
                  <a:pt x="699387" y="184583"/>
                </a:cubicBezTo>
                <a:cubicBezTo>
                  <a:pt x="1224240" y="252316"/>
                  <a:pt x="2277349" y="97800"/>
                  <a:pt x="2746864" y="311583"/>
                </a:cubicBezTo>
                <a:cubicBezTo>
                  <a:pt x="3216380" y="525366"/>
                  <a:pt x="3385793" y="880966"/>
                  <a:pt x="3516483" y="1467283"/>
                </a:cubicBezTo>
                <a:cubicBezTo>
                  <a:pt x="3589996" y="1797087"/>
                  <a:pt x="3864139" y="2414872"/>
                  <a:pt x="3933154" y="2942035"/>
                </a:cubicBezTo>
                <a:lnTo>
                  <a:pt x="3938003" y="2998146"/>
                </a:lnTo>
                <a:lnTo>
                  <a:pt x="0" y="2998146"/>
                </a:lnTo>
                <a:close/>
              </a:path>
            </a:pathLst>
          </a:custGeom>
          <a:gradFill flip="none" rotWithShape="1">
            <a:gsLst>
              <a:gs pos="96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25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grpSp>
        <p:nvGrpSpPr>
          <p:cNvPr id="16" name="图形 2"/>
          <p:cNvGrpSpPr/>
          <p:nvPr userDrawn="1"/>
        </p:nvGrpSpPr>
        <p:grpSpPr>
          <a:xfrm rot="18369678">
            <a:off x="11683984" y="2600028"/>
            <a:ext cx="29869" cy="2021"/>
            <a:chOff x="4753768" y="5424380"/>
            <a:chExt cx="29869" cy="2021"/>
          </a:xfrm>
          <a:gradFill>
            <a:gsLst>
              <a:gs pos="45810">
                <a:schemeClr val="bg1"/>
              </a:gs>
              <a:gs pos="79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任意多边形: 形状 16"/>
            <p:cNvSpPr/>
            <p:nvPr/>
          </p:nvSpPr>
          <p:spPr>
            <a:xfrm>
              <a:off x="4753768" y="5425543"/>
              <a:ext cx="14504" cy="858"/>
            </a:xfrm>
            <a:custGeom>
              <a:avLst/>
              <a:gdLst>
                <a:gd name="connsiteX0" fmla="*/ 14505 w 14504"/>
                <a:gd name="connsiteY0" fmla="*/ 0 h 858"/>
                <a:gd name="connsiteX1" fmla="*/ 0 w 14504"/>
                <a:gd name="connsiteY1" fmla="*/ 859 h 858"/>
                <a:gd name="connsiteX2" fmla="*/ 14505 w 14504"/>
                <a:gd name="connsiteY2" fmla="*/ 0 h 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4" h="858">
                  <a:moveTo>
                    <a:pt x="14505" y="0"/>
                  </a:moveTo>
                  <a:cubicBezTo>
                    <a:pt x="9653" y="320"/>
                    <a:pt x="4818" y="623"/>
                    <a:pt x="0" y="859"/>
                  </a:cubicBezTo>
                  <a:cubicBezTo>
                    <a:pt x="4835" y="623"/>
                    <a:pt x="9653" y="320"/>
                    <a:pt x="14505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773327" y="5424380"/>
              <a:ext cx="10310" cy="808"/>
            </a:xfrm>
            <a:custGeom>
              <a:avLst/>
              <a:gdLst>
                <a:gd name="connsiteX0" fmla="*/ 10310 w 10310"/>
                <a:gd name="connsiteY0" fmla="*/ 0 h 808"/>
                <a:gd name="connsiteX1" fmla="*/ 0 w 10310"/>
                <a:gd name="connsiteY1" fmla="*/ 809 h 808"/>
                <a:gd name="connsiteX2" fmla="*/ 10310 w 10310"/>
                <a:gd name="connsiteY2" fmla="*/ 0 h 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0" h="808">
                  <a:moveTo>
                    <a:pt x="10310" y="0"/>
                  </a:moveTo>
                  <a:cubicBezTo>
                    <a:pt x="6874" y="287"/>
                    <a:pt x="3437" y="556"/>
                    <a:pt x="0" y="809"/>
                  </a:cubicBezTo>
                  <a:cubicBezTo>
                    <a:pt x="3437" y="556"/>
                    <a:pt x="6874" y="287"/>
                    <a:pt x="10310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768272" y="5425189"/>
              <a:ext cx="5054" cy="354"/>
            </a:xfrm>
            <a:custGeom>
              <a:avLst/>
              <a:gdLst>
                <a:gd name="connsiteX0" fmla="*/ 5054 w 5054"/>
                <a:gd name="connsiteY0" fmla="*/ 0 h 354"/>
                <a:gd name="connsiteX1" fmla="*/ 0 w 5054"/>
                <a:gd name="connsiteY1" fmla="*/ 354 h 354"/>
                <a:gd name="connsiteX2" fmla="*/ 5054 w 5054"/>
                <a:gd name="connsiteY2" fmla="*/ 0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4" h="354">
                  <a:moveTo>
                    <a:pt x="5054" y="0"/>
                  </a:moveTo>
                  <a:cubicBezTo>
                    <a:pt x="3369" y="118"/>
                    <a:pt x="1685" y="236"/>
                    <a:pt x="0" y="354"/>
                  </a:cubicBezTo>
                  <a:cubicBezTo>
                    <a:pt x="1685" y="236"/>
                    <a:pt x="3369" y="118"/>
                    <a:pt x="5054" y="0"/>
                  </a:cubicBezTo>
                  <a:close/>
                </a:path>
              </a:pathLst>
            </a:custGeom>
            <a:grpFill/>
            <a:ln w="1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screen"/>
          <a:srcRect l="66903" t="11101"/>
          <a:stretch>
            <a:fillRect/>
          </a:stretch>
        </p:blipFill>
        <p:spPr>
          <a:xfrm>
            <a:off x="0" y="0"/>
            <a:ext cx="4035492" cy="3723352"/>
          </a:xfrm>
          <a:custGeom>
            <a:avLst/>
            <a:gdLst>
              <a:gd name="connsiteX0" fmla="*/ 0 w 4035492"/>
              <a:gd name="connsiteY0" fmla="*/ 0 h 3723352"/>
              <a:gd name="connsiteX1" fmla="*/ 4035492 w 4035492"/>
              <a:gd name="connsiteY1" fmla="*/ 0 h 3723352"/>
              <a:gd name="connsiteX2" fmla="*/ 4035492 w 4035492"/>
              <a:gd name="connsiteY2" fmla="*/ 3723352 h 3723352"/>
              <a:gd name="connsiteX3" fmla="*/ 0 w 4035492"/>
              <a:gd name="connsiteY3" fmla="*/ 3723352 h 372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492" h="3723352">
                <a:moveTo>
                  <a:pt x="0" y="0"/>
                </a:moveTo>
                <a:lnTo>
                  <a:pt x="4035492" y="0"/>
                </a:lnTo>
                <a:lnTo>
                  <a:pt x="4035492" y="3723352"/>
                </a:lnTo>
                <a:lnTo>
                  <a:pt x="0" y="3723352"/>
                </a:lnTo>
                <a:close/>
              </a:path>
            </a:pathLst>
          </a:custGeom>
        </p:spPr>
      </p:pic>
      <p:sp>
        <p:nvSpPr>
          <p:cNvPr id="21" name="任意多边形: 形状 20"/>
          <p:cNvSpPr/>
          <p:nvPr userDrawn="1"/>
        </p:nvSpPr>
        <p:spPr>
          <a:xfrm>
            <a:off x="7902710" y="4477145"/>
            <a:ext cx="4289290" cy="1949837"/>
          </a:xfrm>
          <a:custGeom>
            <a:avLst/>
            <a:gdLst>
              <a:gd name="connsiteX0" fmla="*/ 878320 w 4289290"/>
              <a:gd name="connsiteY0" fmla="*/ 1602 h 1949837"/>
              <a:gd name="connsiteX1" fmla="*/ 3350516 w 4289290"/>
              <a:gd name="connsiteY1" fmla="*/ 1016625 h 1949837"/>
              <a:gd name="connsiteX2" fmla="*/ 4281711 w 4289290"/>
              <a:gd name="connsiteY2" fmla="*/ 542851 h 1949837"/>
              <a:gd name="connsiteX3" fmla="*/ 4289290 w 4289290"/>
              <a:gd name="connsiteY3" fmla="*/ 540426 h 1949837"/>
              <a:gd name="connsiteX4" fmla="*/ 4289290 w 4289290"/>
              <a:gd name="connsiteY4" fmla="*/ 1657812 h 1949837"/>
              <a:gd name="connsiteX5" fmla="*/ 4152903 w 4289290"/>
              <a:gd name="connsiteY5" fmla="*/ 1694533 h 1949837"/>
              <a:gd name="connsiteX6" fmla="*/ 2629921 w 4289290"/>
              <a:gd name="connsiteY6" fmla="*/ 1947062 h 1949837"/>
              <a:gd name="connsiteX7" fmla="*/ 80123 w 4289290"/>
              <a:gd name="connsiteY7" fmla="*/ 1294547 h 1949837"/>
              <a:gd name="connsiteX8" fmla="*/ 878320 w 4289290"/>
              <a:gd name="connsiteY8" fmla="*/ 1602 h 194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9290" h="1949837">
                <a:moveTo>
                  <a:pt x="878320" y="1602"/>
                </a:moveTo>
                <a:cubicBezTo>
                  <a:pt x="1423386" y="-44719"/>
                  <a:pt x="2753715" y="928012"/>
                  <a:pt x="3350516" y="1016625"/>
                </a:cubicBezTo>
                <a:cubicBezTo>
                  <a:pt x="3835416" y="1088622"/>
                  <a:pt x="4039772" y="648759"/>
                  <a:pt x="4281711" y="542851"/>
                </a:cubicBezTo>
                <a:lnTo>
                  <a:pt x="4289290" y="540426"/>
                </a:lnTo>
                <a:lnTo>
                  <a:pt x="4289290" y="1657812"/>
                </a:lnTo>
                <a:lnTo>
                  <a:pt x="4152903" y="1694533"/>
                </a:lnTo>
                <a:cubicBezTo>
                  <a:pt x="3688728" y="1821191"/>
                  <a:pt x="3126485" y="1972236"/>
                  <a:pt x="2629921" y="1947062"/>
                </a:cubicBezTo>
                <a:cubicBezTo>
                  <a:pt x="1835419" y="1906783"/>
                  <a:pt x="368361" y="1618791"/>
                  <a:pt x="80123" y="1294547"/>
                </a:cubicBezTo>
                <a:cubicBezTo>
                  <a:pt x="-208116" y="970304"/>
                  <a:pt x="333255" y="47923"/>
                  <a:pt x="878320" y="1602"/>
                </a:cubicBezTo>
                <a:close/>
              </a:path>
            </a:pathLst>
          </a:custGeom>
          <a:gradFill flip="none" rotWithShape="1">
            <a:gsLst>
              <a:gs pos="79000">
                <a:schemeClr val="accent1">
                  <a:lumMod val="75000"/>
                  <a:alpha val="0"/>
                </a:schemeClr>
              </a:gs>
              <a:gs pos="55000">
                <a:schemeClr val="accent1">
                  <a:lumMod val="75000"/>
                  <a:alpha val="3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+mj-ea"/>
              <a:ea typeface="+mj-ea"/>
            </a:endParaRPr>
          </a:p>
        </p:txBody>
      </p:sp>
      <p:sp>
        <p:nvSpPr>
          <p:cNvPr id="25" name="Rectangle: Rounded Corners 2"/>
          <p:cNvSpPr/>
          <p:nvPr userDrawn="1"/>
        </p:nvSpPr>
        <p:spPr>
          <a:xfrm>
            <a:off x="5075767" y="3937000"/>
            <a:ext cx="2040466" cy="457200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326558" y="4032388"/>
            <a:ext cx="1538883" cy="28219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indent="0">
              <a:buNone/>
              <a:defRPr lang="zh-CN" altLang="en-US" sz="2000" dirty="0" smtClean="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just" defTabSz="914400"/>
            <a:r>
              <a:rPr lang="zh-CN" altLang="en-US" dirty="0"/>
              <a:t>商业地产集团</a:t>
            </a:r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3661199" y="2170618"/>
            <a:ext cx="4869599" cy="1135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感谢观看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56" b="145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21.jpg"/><Relationship Id="rId9" Type="http://schemas.microsoft.com/office/2007/relationships/diagramDrawing" Target="../diagrams/drawin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3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25.emf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26.emf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27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28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29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30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31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3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diagramLayout" Target="../diagrams/layout31.xml"/><Relationship Id="rId7" Type="http://schemas.openxmlformats.org/officeDocument/2006/relationships/diagramData" Target="../diagrams/data32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1.xml"/><Relationship Id="rId11" Type="http://schemas.microsoft.com/office/2007/relationships/diagramDrawing" Target="../diagrams/drawing32.xml"/><Relationship Id="rId5" Type="http://schemas.openxmlformats.org/officeDocument/2006/relationships/diagramColors" Target="../diagrams/colors31.xml"/><Relationship Id="rId10" Type="http://schemas.openxmlformats.org/officeDocument/2006/relationships/diagramColors" Target="../diagrams/colors32.xml"/><Relationship Id="rId4" Type="http://schemas.openxmlformats.org/officeDocument/2006/relationships/diagramQuickStyle" Target="../diagrams/quickStyle31.xml"/><Relationship Id="rId9" Type="http://schemas.openxmlformats.org/officeDocument/2006/relationships/diagramQuickStyle" Target="../diagrams/quickStyl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3.jp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6.pn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12192000" cy="4921250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6" y="1700824"/>
            <a:ext cx="10167125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3.3 N-gram </a:t>
            </a:r>
            <a:r>
              <a:rPr kumimoji="0" lang="zh-CN" altLang="en-US" sz="72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语言模型与拼写纠错</a:t>
            </a:r>
            <a:endParaRPr kumimoji="0" lang="en-US" altLang="zh-CN" sz="4000" b="1" i="0" u="none" strike="noStrike" kern="1200" cap="none" spc="200" normalizeH="0" baseline="0" noProof="0" dirty="0">
              <a:ln>
                <a:noFill/>
              </a:ln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7999" y="5467425"/>
            <a:ext cx="609600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华中科技大学软件学院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陈 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" y="252526"/>
            <a:ext cx="2841150" cy="574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5E12-5CE2-7649-3ECB-59AF2929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00138F-D149-6326-D435-5C298612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统计语言模型</a:t>
            </a:r>
            <a:endParaRPr lang="zh-CN" altLang="en-US" dirty="0"/>
          </a:p>
        </p:txBody>
      </p:sp>
      <p:pic>
        <p:nvPicPr>
          <p:cNvPr id="2" name="Picture 5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4E197C16-DB8A-D6F6-209D-F3183D79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98" y="1239861"/>
            <a:ext cx="9900849" cy="4675207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31ACB29-B937-EBA8-DAE7-D75A79A39A0C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191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3518-0D6B-CA99-028D-A6B80A60D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216A4C-60A9-FC86-1AE6-79C3E2D0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例子：实现一个</a:t>
            </a:r>
            <a:r>
              <a:rPr lang="en-US" altLang="zh-CN" sz="3200" b="1" dirty="0"/>
              <a:t>Bigram</a:t>
            </a:r>
            <a:r>
              <a:rPr lang="zh-CN" altLang="en-US" sz="3200" b="1" dirty="0"/>
              <a:t> 语言模型</a:t>
            </a:r>
            <a:endParaRPr lang="zh-CN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DD3820C-25EA-C5A5-7873-FFA2406CCC8E}"/>
              </a:ext>
            </a:extLst>
          </p:cNvPr>
          <p:cNvSpPr txBox="1"/>
          <p:nvPr/>
        </p:nvSpPr>
        <p:spPr>
          <a:xfrm>
            <a:off x="2174695" y="1033014"/>
            <a:ext cx="6884668" cy="171841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400" b="1" spc="-5" dirty="0">
                <a:latin typeface="Microsoft JhengHei"/>
                <a:cs typeface="Microsoft JhengHei"/>
              </a:rPr>
              <a:t>语料库</a:t>
            </a:r>
            <a:endParaRPr sz="24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fox</a:t>
            </a:r>
            <a:r>
              <a:rPr sz="2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jumps</a:t>
            </a:r>
            <a:r>
              <a:rPr sz="24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over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lazy dog.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2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river</a:t>
            </a:r>
            <a:r>
              <a:rPr sz="24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flows</a:t>
            </a:r>
            <a:r>
              <a:rPr sz="2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under</a:t>
            </a:r>
            <a:r>
              <a:rPr sz="24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ancient</a:t>
            </a:r>
            <a:r>
              <a:rPr sz="24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D0D0D"/>
                </a:solidFill>
                <a:latin typeface="Calibri"/>
                <a:cs typeface="Calibri"/>
              </a:rPr>
              <a:t>bridge.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2400" spc="-25" dirty="0">
                <a:solidFill>
                  <a:srgbClr val="0D0D0D"/>
                </a:solidFill>
                <a:latin typeface="Calibri"/>
                <a:cs typeface="Calibri"/>
              </a:rPr>
              <a:t> breeze</a:t>
            </a:r>
            <a:r>
              <a:rPr sz="24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cools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4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Calibri"/>
                <a:cs typeface="Calibri"/>
              </a:rPr>
              <a:t>warm</a:t>
            </a:r>
            <a:r>
              <a:rPr sz="24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Calibri"/>
                <a:cs typeface="Calibri"/>
              </a:rPr>
              <a:t>summer</a:t>
            </a:r>
            <a:r>
              <a:rPr sz="24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D0D0D"/>
                </a:solidFill>
                <a:latin typeface="Calibri"/>
                <a:cs typeface="Calibri"/>
              </a:rPr>
              <a:t>evening.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D63DE34A-2FE3-9102-C3D1-7A521DE3EA98}"/>
              </a:ext>
            </a:extLst>
          </p:cNvPr>
          <p:cNvSpPr txBox="1"/>
          <p:nvPr/>
        </p:nvSpPr>
        <p:spPr>
          <a:xfrm>
            <a:off x="9154007" y="1522112"/>
            <a:ext cx="2580386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5" dirty="0">
                <a:latin typeface="Microsoft JhengHei"/>
                <a:cs typeface="Microsoft JhengHei"/>
              </a:rPr>
              <a:t>如何实现？</a:t>
            </a:r>
            <a:endParaRPr sz="2800" dirty="0">
              <a:latin typeface="Microsoft JhengHei"/>
              <a:cs typeface="Microsoft JhengHei"/>
            </a:endParaRPr>
          </a:p>
        </p:txBody>
      </p:sp>
      <p:pic>
        <p:nvPicPr>
          <p:cNvPr id="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8DBBCEF-11EC-3A96-54CC-391BE96D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89" y="4584170"/>
            <a:ext cx="7799068" cy="1503435"/>
          </a:xfrm>
          <a:prstGeom prst="rect">
            <a:avLst/>
          </a:prstGeom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16069BBB-C45F-55CB-4ED2-F13DE89F8005}"/>
              </a:ext>
            </a:extLst>
          </p:cNvPr>
          <p:cNvSpPr txBox="1"/>
          <p:nvPr/>
        </p:nvSpPr>
        <p:spPr>
          <a:xfrm>
            <a:off x="5620105" y="3570708"/>
            <a:ext cx="6114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zh-CN" altLang="en-US" sz="2800" b="1" spc="5" dirty="0">
                <a:solidFill>
                  <a:srgbClr val="FF0000"/>
                </a:solidFill>
                <a:latin typeface="Microsoft JhengHei"/>
              </a:rPr>
              <a:t>统计语言模型 </a:t>
            </a:r>
            <a:r>
              <a:rPr lang="en-US" altLang="zh-CN" sz="2800" b="1" spc="5" dirty="0">
                <a:solidFill>
                  <a:srgbClr val="FF0000"/>
                </a:solidFill>
                <a:latin typeface="Microsoft JhengHei"/>
              </a:rPr>
              <a:t>–</a:t>
            </a:r>
            <a:r>
              <a:rPr lang="zh-CN" altLang="en-US" sz="2800" b="1" spc="5" dirty="0">
                <a:solidFill>
                  <a:srgbClr val="FF0000"/>
                </a:solidFill>
                <a:latin typeface="Microsoft JhengHei"/>
              </a:rPr>
              <a:t> “数数”</a:t>
            </a:r>
            <a:r>
              <a:rPr lang="en-US" altLang="zh-CN" sz="2800" b="1" spc="5" dirty="0">
                <a:solidFill>
                  <a:srgbClr val="FF0000"/>
                </a:solidFill>
                <a:latin typeface="Microsoft JhengHei"/>
              </a:rPr>
              <a:t>(</a:t>
            </a:r>
            <a:r>
              <a:rPr lang="en-US" sz="2800" b="1" spc="5" dirty="0">
                <a:solidFill>
                  <a:srgbClr val="FF0000"/>
                </a:solidFill>
                <a:latin typeface="Microsoft JhengHei"/>
              </a:rPr>
              <a:t>Counting)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0F6BDE9-DC5E-5E0D-FC84-25B90D528B2F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727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91751-7057-EDFA-A7AB-027AB5EB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110317-4609-8D90-9835-1E488FF6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例子：实现一个</a:t>
            </a:r>
            <a:r>
              <a:rPr lang="en-US" altLang="zh-CN" sz="3200" b="1" dirty="0"/>
              <a:t>Bigram</a:t>
            </a:r>
            <a:r>
              <a:rPr lang="zh-CN" altLang="en-US" sz="3200" b="1" dirty="0"/>
              <a:t> 语言模型</a:t>
            </a:r>
            <a:endParaRPr lang="zh-CN" altLang="en-US" dirty="0"/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75DC2348-BB44-D9F0-B149-F2CF0D441895}"/>
              </a:ext>
            </a:extLst>
          </p:cNvPr>
          <p:cNvSpPr txBox="1"/>
          <p:nvPr/>
        </p:nvSpPr>
        <p:spPr>
          <a:xfrm>
            <a:off x="2101052" y="997750"/>
            <a:ext cx="4678045" cy="2518638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800" b="1" spc="-5" dirty="0">
                <a:latin typeface="Microsoft JhengHei"/>
                <a:cs typeface="Microsoft JhengHei"/>
              </a:rPr>
              <a:t>语料库</a:t>
            </a:r>
            <a:endParaRPr sz="18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fox</a:t>
            </a:r>
            <a:r>
              <a:rPr sz="18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jumps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over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lazy dog.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river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flows</a:t>
            </a:r>
            <a:r>
              <a:rPr sz="1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under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ancient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bridge.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 breeze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cools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warm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summer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evening.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 b="1" dirty="0">
              <a:latin typeface="DengXian" charset="-122"/>
              <a:ea typeface="DengXian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Microsoft JhengHei"/>
                <a:cs typeface="Microsoft JhengHei"/>
              </a:rPr>
              <a:t>语言模型</a:t>
            </a:r>
            <a:endParaRPr sz="1800" dirty="0">
              <a:latin typeface="Microsoft JhengHei"/>
              <a:cs typeface="Microsoft JhengHei"/>
            </a:endParaRPr>
          </a:p>
        </p:txBody>
      </p:sp>
      <p:pic>
        <p:nvPicPr>
          <p:cNvPr id="9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C0081A3-473D-4F36-B58B-E3E0B5F9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52" y="3749357"/>
            <a:ext cx="4767581" cy="919052"/>
          </a:xfrm>
          <a:prstGeom prst="rect">
            <a:avLst/>
          </a:prstGeom>
        </p:spPr>
      </p:pic>
      <p:sp>
        <p:nvSpPr>
          <p:cNvPr id="10" name="object 12">
            <a:extLst>
              <a:ext uri="{FF2B5EF4-FFF2-40B4-BE49-F238E27FC236}">
                <a16:creationId xmlns:a16="http://schemas.microsoft.com/office/drawing/2014/main" id="{2C565AF4-BC95-2C0A-FB3E-A566358FD5CE}"/>
              </a:ext>
            </a:extLst>
          </p:cNvPr>
          <p:cNvSpPr txBox="1"/>
          <p:nvPr/>
        </p:nvSpPr>
        <p:spPr>
          <a:xfrm>
            <a:off x="2007073" y="4967476"/>
            <a:ext cx="4112260" cy="1572895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ts val="1955"/>
              </a:lnSpc>
            </a:pPr>
            <a:r>
              <a:rPr sz="1800" b="1" spc="-5" dirty="0">
                <a:latin typeface="Microsoft JhengHei"/>
                <a:cs typeface="Microsoft JhengHei"/>
              </a:rPr>
              <a:t>统计量</a:t>
            </a:r>
            <a:endParaRPr sz="1800" dirty="0">
              <a:latin typeface="Microsoft JhengHei"/>
              <a:cs typeface="Microsoft JhengHei"/>
            </a:endParaRPr>
          </a:p>
          <a:p>
            <a:pPr marL="114300">
              <a:lnSpc>
                <a:spcPct val="100000"/>
              </a:lnSpc>
              <a:spcBef>
                <a:spcPts val="1250"/>
              </a:spcBef>
            </a:pP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count(the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swift)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= 3</a:t>
            </a:r>
            <a:endParaRPr sz="1800" dirty="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</a:pP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…</a:t>
            </a:r>
            <a:endParaRPr sz="1800" dirty="0">
              <a:latin typeface="Calibri"/>
              <a:cs typeface="Calibri"/>
            </a:endParaRPr>
          </a:p>
        </p:txBody>
      </p:sp>
      <p:graphicFrame>
        <p:nvGraphicFramePr>
          <p:cNvPr id="11" name="object 13">
            <a:extLst>
              <a:ext uri="{FF2B5EF4-FFF2-40B4-BE49-F238E27FC236}">
                <a16:creationId xmlns:a16="http://schemas.microsoft.com/office/drawing/2014/main" id="{7FA4A98C-D147-038C-2B2C-A5B296AB872B}"/>
              </a:ext>
            </a:extLst>
          </p:cNvPr>
          <p:cNvGraphicFramePr>
            <a:graphicFrameLocks noGrp="1"/>
          </p:cNvGraphicFramePr>
          <p:nvPr/>
        </p:nvGraphicFramePr>
        <p:xfrm>
          <a:off x="7159976" y="997750"/>
          <a:ext cx="4914155" cy="5706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449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45" dirty="0">
                          <a:latin typeface="Microsoft JhengHei"/>
                          <a:cs typeface="Microsoft JhengHei"/>
                        </a:rPr>
                        <a:t>Previous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50" dirty="0">
                          <a:latin typeface="Microsoft JhengHei"/>
                          <a:cs typeface="Microsoft JhengHei"/>
                        </a:rPr>
                        <a:t>Next</a:t>
                      </a:r>
                      <a:r>
                        <a:rPr sz="1400" b="1" spc="5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35" dirty="0">
                          <a:latin typeface="Microsoft JhengHei"/>
                          <a:cs typeface="Microsoft JhengHei"/>
                        </a:rPr>
                        <a:t>Probability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26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95" dirty="0">
                          <a:latin typeface="SimSun"/>
                          <a:cs typeface="SimSun"/>
                        </a:rPr>
                        <a:t>&lt;s&gt;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7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7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7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7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7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7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7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446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446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446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0.500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446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464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5009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F2C63BE-33BF-ED9C-53D5-B1EF696C54FE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41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82834-DBD3-34E6-0D32-0853C5B3F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D873A55-6271-99AF-9D24-448A82E9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例子：实现一个</a:t>
            </a:r>
            <a:r>
              <a:rPr lang="en-US" altLang="zh-CN" sz="3200" b="1" dirty="0"/>
              <a:t>Bigram</a:t>
            </a:r>
            <a:r>
              <a:rPr lang="zh-CN" altLang="en-US" sz="3200" b="1" dirty="0"/>
              <a:t> 语言模型</a:t>
            </a:r>
            <a:endParaRPr lang="zh-CN" altLang="en-US" dirty="0"/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A6C7344F-BDFE-E877-EFE3-6D42C644C42B}"/>
              </a:ext>
            </a:extLst>
          </p:cNvPr>
          <p:cNvSpPr txBox="1"/>
          <p:nvPr/>
        </p:nvSpPr>
        <p:spPr>
          <a:xfrm>
            <a:off x="2273568" y="1268815"/>
            <a:ext cx="4678045" cy="22453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800" b="1" spc="-5" dirty="0">
                <a:latin typeface="Microsoft JhengHei"/>
                <a:cs typeface="Microsoft JhengHei"/>
              </a:rPr>
              <a:t>语料库</a:t>
            </a:r>
            <a:endParaRPr sz="18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fox</a:t>
            </a:r>
            <a:r>
              <a:rPr sz="18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jumps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over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lazy dog.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river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flows</a:t>
            </a:r>
            <a:r>
              <a:rPr sz="1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under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ancient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bridge.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 breeze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cools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warm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summer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evening.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Microsoft JhengHei"/>
                <a:cs typeface="Microsoft JhengHei"/>
              </a:rPr>
              <a:t>语言模型</a:t>
            </a:r>
            <a:endParaRPr sz="1800" dirty="0">
              <a:latin typeface="Microsoft JhengHei"/>
              <a:cs typeface="Microsoft JhengHei"/>
            </a:endParaRPr>
          </a:p>
        </p:txBody>
      </p:sp>
      <p:pic>
        <p:nvPicPr>
          <p:cNvPr id="5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0BA8DC8-01F1-27B6-4E83-F3E6FEE3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32" y="3917249"/>
            <a:ext cx="4767581" cy="919052"/>
          </a:xfrm>
          <a:prstGeom prst="rect">
            <a:avLst/>
          </a:prstGeom>
        </p:spPr>
      </p:pic>
      <p:sp>
        <p:nvSpPr>
          <p:cNvPr id="6" name="object 12">
            <a:extLst>
              <a:ext uri="{FF2B5EF4-FFF2-40B4-BE49-F238E27FC236}">
                <a16:creationId xmlns:a16="http://schemas.microsoft.com/office/drawing/2014/main" id="{69A9A678-EA78-EC83-5315-294CA1F4D3A6}"/>
              </a:ext>
            </a:extLst>
          </p:cNvPr>
          <p:cNvSpPr txBox="1"/>
          <p:nvPr/>
        </p:nvSpPr>
        <p:spPr>
          <a:xfrm>
            <a:off x="2273568" y="5239375"/>
            <a:ext cx="1377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Microsoft JhengHei"/>
                <a:cs typeface="Microsoft JhengHei"/>
              </a:rPr>
              <a:t>参数估计</a:t>
            </a:r>
            <a:endParaRPr sz="1800" dirty="0">
              <a:latin typeface="Microsoft JhengHei"/>
              <a:cs typeface="Microsoft JhengHei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0038C4B5-386E-D824-23A5-CAA6403B8781}"/>
              </a:ext>
            </a:extLst>
          </p:cNvPr>
          <p:cNvSpPr txBox="1"/>
          <p:nvPr/>
        </p:nvSpPr>
        <p:spPr>
          <a:xfrm>
            <a:off x="2276819" y="5574198"/>
            <a:ext cx="1682750" cy="368935"/>
          </a:xfrm>
          <a:prstGeom prst="rect">
            <a:avLst/>
          </a:prstGeom>
          <a:solidFill>
            <a:srgbClr val="C00000">
              <a:alpha val="19999"/>
            </a:srgbClr>
          </a:solidFill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P(swift|the)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=</a:t>
            </a:r>
            <a:r>
              <a:rPr sz="18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3/6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767260BF-A347-D41B-E40F-E0EC6ACCBC45}"/>
              </a:ext>
            </a:extLst>
          </p:cNvPr>
          <p:cNvSpPr txBox="1"/>
          <p:nvPr/>
        </p:nvSpPr>
        <p:spPr>
          <a:xfrm>
            <a:off x="2276819" y="5943005"/>
            <a:ext cx="1682750" cy="368935"/>
          </a:xfrm>
          <a:prstGeom prst="rect">
            <a:avLst/>
          </a:prstGeom>
          <a:solidFill>
            <a:srgbClr val="00AF50">
              <a:alpha val="1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P(over|jumps)</a:t>
            </a:r>
            <a:r>
              <a:rPr sz="1800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3" name="object 13">
            <a:extLst>
              <a:ext uri="{FF2B5EF4-FFF2-40B4-BE49-F238E27FC236}">
                <a16:creationId xmlns:a16="http://schemas.microsoft.com/office/drawing/2014/main" id="{77919662-8C7D-E843-6139-236E92C61ED9}"/>
              </a:ext>
            </a:extLst>
          </p:cNvPr>
          <p:cNvGraphicFramePr>
            <a:graphicFrameLocks noGrp="1"/>
          </p:cNvGraphicFramePr>
          <p:nvPr/>
        </p:nvGraphicFramePr>
        <p:xfrm>
          <a:off x="6951613" y="865741"/>
          <a:ext cx="4936238" cy="58735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074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45" dirty="0">
                          <a:latin typeface="Microsoft JhengHei"/>
                          <a:cs typeface="Microsoft JhengHei"/>
                        </a:rPr>
                        <a:t>Previous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50" dirty="0">
                          <a:latin typeface="Microsoft JhengHei"/>
                          <a:cs typeface="Microsoft JhengHei"/>
                        </a:rPr>
                        <a:t>Next</a:t>
                      </a:r>
                      <a:r>
                        <a:rPr sz="1400" b="1" spc="5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35" dirty="0">
                          <a:latin typeface="Microsoft JhengHei"/>
                          <a:cs typeface="Microsoft JhengHei"/>
                        </a:rPr>
                        <a:t>Probability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95" dirty="0">
                          <a:latin typeface="SimSun"/>
                          <a:cs typeface="SimSun"/>
                        </a:rPr>
                        <a:t>&lt;s&gt;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26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233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0.500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2387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62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2387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A8C15E4-67C1-5635-AB67-8154FB07BD53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520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294BB-8148-8FD9-0908-B71BF0C9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09A260E-F57A-74BA-8292-B1CA934C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例子：实现一个</a:t>
            </a:r>
            <a:r>
              <a:rPr lang="en-US" altLang="zh-CN" sz="3200" b="1" dirty="0"/>
              <a:t>Bigram</a:t>
            </a:r>
            <a:r>
              <a:rPr lang="zh-CN" altLang="en-US" sz="3200" b="1" dirty="0"/>
              <a:t> 语言模型</a:t>
            </a:r>
            <a:endParaRPr lang="zh-CN" altLang="en-US" dirty="0"/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C47924E-5A2D-B9DC-B557-C32D030B4575}"/>
              </a:ext>
            </a:extLst>
          </p:cNvPr>
          <p:cNvSpPr txBox="1"/>
          <p:nvPr/>
        </p:nvSpPr>
        <p:spPr>
          <a:xfrm>
            <a:off x="2154215" y="1214142"/>
            <a:ext cx="4678045" cy="22453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800" b="1" spc="-5" dirty="0">
                <a:latin typeface="Microsoft JhengHei"/>
                <a:cs typeface="Microsoft JhengHei"/>
              </a:rPr>
              <a:t>语料库</a:t>
            </a:r>
            <a:endParaRPr sz="18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fox</a:t>
            </a:r>
            <a:r>
              <a:rPr sz="18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jumps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over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lazy dog.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river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flows</a:t>
            </a:r>
            <a:r>
              <a:rPr sz="1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under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ancient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bridge.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 breeze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cools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warm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summer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evening.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Microsoft JhengHei"/>
                <a:cs typeface="Microsoft JhengHei"/>
              </a:rPr>
              <a:t>语言模型</a:t>
            </a:r>
            <a:endParaRPr sz="1800" dirty="0">
              <a:latin typeface="Microsoft JhengHei"/>
              <a:cs typeface="Microsoft JhengHei"/>
            </a:endParaRPr>
          </a:p>
        </p:txBody>
      </p:sp>
      <p:pic>
        <p:nvPicPr>
          <p:cNvPr id="9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AE8C584-211F-6094-FB49-029D98E9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01" y="4062899"/>
            <a:ext cx="4767581" cy="919052"/>
          </a:xfrm>
          <a:prstGeom prst="rect">
            <a:avLst/>
          </a:prstGeom>
        </p:spPr>
      </p:pic>
      <p:graphicFrame>
        <p:nvGraphicFramePr>
          <p:cNvPr id="10" name="object 13">
            <a:extLst>
              <a:ext uri="{FF2B5EF4-FFF2-40B4-BE49-F238E27FC236}">
                <a16:creationId xmlns:a16="http://schemas.microsoft.com/office/drawing/2014/main" id="{DFE95B56-D647-E293-FE98-F9A05687E470}"/>
              </a:ext>
            </a:extLst>
          </p:cNvPr>
          <p:cNvGraphicFramePr>
            <a:graphicFrameLocks noGrp="1"/>
          </p:cNvGraphicFramePr>
          <p:nvPr/>
        </p:nvGraphicFramePr>
        <p:xfrm>
          <a:off x="7137893" y="865741"/>
          <a:ext cx="4936238" cy="58735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074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45" dirty="0">
                          <a:latin typeface="Microsoft JhengHei"/>
                          <a:cs typeface="Microsoft JhengHei"/>
                        </a:rPr>
                        <a:t>Previous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50" dirty="0">
                          <a:latin typeface="Microsoft JhengHei"/>
                          <a:cs typeface="Microsoft JhengHei"/>
                        </a:rPr>
                        <a:t>Next</a:t>
                      </a:r>
                      <a:r>
                        <a:rPr sz="1400" b="1" spc="5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35" dirty="0">
                          <a:latin typeface="Microsoft JhengHei"/>
                          <a:cs typeface="Microsoft JhengHei"/>
                        </a:rPr>
                        <a:t>Probability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95" dirty="0">
                          <a:latin typeface="SimSun"/>
                          <a:cs typeface="SimSun"/>
                        </a:rPr>
                        <a:t>&lt;s&gt;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26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233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0.500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2387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62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2387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1" name="object 13">
            <a:extLst>
              <a:ext uri="{FF2B5EF4-FFF2-40B4-BE49-F238E27FC236}">
                <a16:creationId xmlns:a16="http://schemas.microsoft.com/office/drawing/2014/main" id="{1D2E08E3-1FBC-4BE4-985C-096CCDD1D869}"/>
              </a:ext>
            </a:extLst>
          </p:cNvPr>
          <p:cNvSpPr txBox="1"/>
          <p:nvPr/>
        </p:nvSpPr>
        <p:spPr>
          <a:xfrm>
            <a:off x="2124095" y="5643858"/>
            <a:ext cx="1571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p(The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fox)?</a:t>
            </a:r>
            <a:endParaRPr sz="1800" dirty="0">
              <a:latin typeface="Calibri"/>
              <a:cs typeface="Calibri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21BF518-CF15-DD71-9344-F6030A24EB3E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91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04C3A-EB4E-DEC7-C64B-16794B4C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2128D9-2706-0013-9CD4-D6A780C87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例子：实现一个</a:t>
            </a:r>
            <a:r>
              <a:rPr lang="en-US" altLang="zh-CN" sz="3200" b="1" dirty="0"/>
              <a:t>Bigram</a:t>
            </a:r>
            <a:r>
              <a:rPr lang="zh-CN" altLang="en-US" sz="3200" b="1" dirty="0"/>
              <a:t> 语言模型</a:t>
            </a:r>
            <a:endParaRPr lang="zh-CN" altLang="en-US" dirty="0"/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4E7B8480-5796-DB4C-94B2-D32ACBC14F2A}"/>
              </a:ext>
            </a:extLst>
          </p:cNvPr>
          <p:cNvSpPr txBox="1"/>
          <p:nvPr/>
        </p:nvSpPr>
        <p:spPr>
          <a:xfrm>
            <a:off x="2019463" y="1124121"/>
            <a:ext cx="4678045" cy="22453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800" b="1" spc="-5" dirty="0">
                <a:latin typeface="Microsoft JhengHei"/>
                <a:cs typeface="Microsoft JhengHei"/>
              </a:rPr>
              <a:t>语料库</a:t>
            </a:r>
            <a:endParaRPr sz="18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fox</a:t>
            </a:r>
            <a:r>
              <a:rPr sz="18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jumps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over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lazy dog.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river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flows</a:t>
            </a:r>
            <a:r>
              <a:rPr sz="1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under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ancient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bridge.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 breeze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cools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warm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summer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evening.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Microsoft JhengHei"/>
                <a:cs typeface="Microsoft JhengHei"/>
              </a:rPr>
              <a:t>语言模型</a:t>
            </a:r>
            <a:endParaRPr sz="1800" dirty="0">
              <a:latin typeface="Microsoft JhengHei"/>
              <a:cs typeface="Microsoft JhengHei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DF2DFDB-39F2-8586-EAA0-F1E8BE92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37" y="3787321"/>
            <a:ext cx="4767581" cy="919052"/>
          </a:xfrm>
          <a:prstGeom prst="rect">
            <a:avLst/>
          </a:prstGeom>
        </p:spPr>
      </p:pic>
      <p:graphicFrame>
        <p:nvGraphicFramePr>
          <p:cNvPr id="6" name="object 13">
            <a:extLst>
              <a:ext uri="{FF2B5EF4-FFF2-40B4-BE49-F238E27FC236}">
                <a16:creationId xmlns:a16="http://schemas.microsoft.com/office/drawing/2014/main" id="{A633A84E-9137-E837-F12A-A95ACCA4D35E}"/>
              </a:ext>
            </a:extLst>
          </p:cNvPr>
          <p:cNvGraphicFramePr>
            <a:graphicFrameLocks noGrp="1"/>
          </p:cNvGraphicFramePr>
          <p:nvPr/>
        </p:nvGraphicFramePr>
        <p:xfrm>
          <a:off x="6994143" y="893554"/>
          <a:ext cx="4936238" cy="58735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074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45" dirty="0">
                          <a:latin typeface="Microsoft JhengHei"/>
                          <a:cs typeface="Microsoft JhengHei"/>
                        </a:rPr>
                        <a:t>Previous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50" dirty="0">
                          <a:latin typeface="Microsoft JhengHei"/>
                          <a:cs typeface="Microsoft JhengHei"/>
                        </a:rPr>
                        <a:t>Next</a:t>
                      </a:r>
                      <a:r>
                        <a:rPr sz="1400" b="1" spc="5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35" dirty="0">
                          <a:latin typeface="Microsoft JhengHei"/>
                          <a:cs typeface="Microsoft JhengHei"/>
                        </a:rPr>
                        <a:t>Probability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95" dirty="0">
                          <a:latin typeface="SimSun"/>
                          <a:cs typeface="SimSun"/>
                        </a:rPr>
                        <a:t>&lt;s&gt;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26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233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0.500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2387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62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2387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object 13">
            <a:extLst>
              <a:ext uri="{FF2B5EF4-FFF2-40B4-BE49-F238E27FC236}">
                <a16:creationId xmlns:a16="http://schemas.microsoft.com/office/drawing/2014/main" id="{832909E5-FA58-46D8-F7AF-65850FE00645}"/>
              </a:ext>
            </a:extLst>
          </p:cNvPr>
          <p:cNvSpPr txBox="1"/>
          <p:nvPr/>
        </p:nvSpPr>
        <p:spPr>
          <a:xfrm>
            <a:off x="1898262" y="5374800"/>
            <a:ext cx="1633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p(The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D0D0D"/>
                </a:solidFill>
                <a:latin typeface="Calibri"/>
                <a:cs typeface="Calibri"/>
              </a:rPr>
              <a:t>fox)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1F197E3-DFDF-0F40-2380-F6AD66CE086E}"/>
              </a:ext>
            </a:extLst>
          </p:cNvPr>
          <p:cNvSpPr txBox="1"/>
          <p:nvPr/>
        </p:nvSpPr>
        <p:spPr>
          <a:xfrm>
            <a:off x="3541032" y="5364944"/>
            <a:ext cx="1051560" cy="368935"/>
          </a:xfrm>
          <a:prstGeom prst="rect">
            <a:avLst/>
          </a:prstGeom>
          <a:solidFill>
            <a:srgbClr val="C00000">
              <a:alpha val="19999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80"/>
              </a:spcBef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P(the|&lt;s&gt;)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3D2A3374-DBB1-6BE7-E536-4BA219BCF0BA}"/>
              </a:ext>
            </a:extLst>
          </p:cNvPr>
          <p:cNvSpPr txBox="1"/>
          <p:nvPr/>
        </p:nvSpPr>
        <p:spPr>
          <a:xfrm>
            <a:off x="4592593" y="5364944"/>
            <a:ext cx="1092835" cy="368935"/>
          </a:xfrm>
          <a:prstGeom prst="rect">
            <a:avLst/>
          </a:prstGeom>
          <a:solidFill>
            <a:srgbClr val="00AF50">
              <a:alpha val="19999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80"/>
              </a:spcBef>
            </a:pP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P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(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w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ft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|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345BA9FB-E9F2-192E-01BE-F33F83C831B8}"/>
              </a:ext>
            </a:extLst>
          </p:cNvPr>
          <p:cNvSpPr txBox="1"/>
          <p:nvPr/>
        </p:nvSpPr>
        <p:spPr>
          <a:xfrm>
            <a:off x="5655738" y="5374800"/>
            <a:ext cx="1243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)</a:t>
            </a:r>
            <a:r>
              <a:rPr sz="1800" spc="-9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P(fox|swift)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EE09EF8F-922A-50D6-C477-E6DE63270C26}"/>
              </a:ext>
            </a:extLst>
          </p:cNvPr>
          <p:cNvSpPr/>
          <p:nvPr/>
        </p:nvSpPr>
        <p:spPr>
          <a:xfrm>
            <a:off x="5641104" y="5364944"/>
            <a:ext cx="1256030" cy="368935"/>
          </a:xfrm>
          <a:custGeom>
            <a:avLst/>
            <a:gdLst/>
            <a:ahLst/>
            <a:cxnLst/>
            <a:rect l="l" t="t" r="r" b="b"/>
            <a:pathLst>
              <a:path w="1256029" h="368935">
                <a:moveTo>
                  <a:pt x="1255776" y="0"/>
                </a:moveTo>
                <a:lnTo>
                  <a:pt x="0" y="0"/>
                </a:lnTo>
                <a:lnTo>
                  <a:pt x="0" y="368807"/>
                </a:lnTo>
                <a:lnTo>
                  <a:pt x="1255776" y="368807"/>
                </a:lnTo>
                <a:lnTo>
                  <a:pt x="1255776" y="0"/>
                </a:lnTo>
                <a:close/>
              </a:path>
            </a:pathLst>
          </a:custGeom>
          <a:solidFill>
            <a:srgbClr val="C55A1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40ACDF8B-BD59-7F3A-4DE8-EA4199341258}"/>
              </a:ext>
            </a:extLst>
          </p:cNvPr>
          <p:cNvSpPr txBox="1"/>
          <p:nvPr/>
        </p:nvSpPr>
        <p:spPr>
          <a:xfrm>
            <a:off x="3400316" y="5753311"/>
            <a:ext cx="22021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=</a:t>
            </a:r>
            <a:r>
              <a:rPr sz="1600" spc="-50" dirty="0">
                <a:latin typeface="Calibri"/>
                <a:cs typeface="Calibri"/>
              </a:rPr>
              <a:t> 1.0</a:t>
            </a:r>
            <a:r>
              <a:rPr sz="1600" spc="-50" dirty="0">
                <a:latin typeface="SimSun"/>
                <a:cs typeface="SimSun"/>
              </a:rPr>
              <a:t>×</a:t>
            </a:r>
            <a:r>
              <a:rPr sz="1600" spc="-50" dirty="0">
                <a:latin typeface="Calibri"/>
                <a:cs typeface="Calibri"/>
              </a:rPr>
              <a:t>0.5</a:t>
            </a:r>
            <a:r>
              <a:rPr sz="1600" spc="-50" dirty="0">
                <a:latin typeface="SimSun"/>
                <a:cs typeface="SimSun"/>
              </a:rPr>
              <a:t>×</a:t>
            </a:r>
            <a:r>
              <a:rPr sz="1600" spc="-50" dirty="0">
                <a:latin typeface="Calibri"/>
                <a:cs typeface="Calibri"/>
              </a:rPr>
              <a:t>0.3333=0.1667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45A7C4E7-2FA7-4AD9-072E-E2E573B0ABCF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69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368DE-C40F-7D8C-3080-100A5D51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3212270-122D-BF2C-733C-1B439335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例子：实现一个</a:t>
            </a:r>
            <a:r>
              <a:rPr lang="en-US" altLang="zh-CN" sz="3200" b="1" dirty="0"/>
              <a:t>Bigram</a:t>
            </a:r>
            <a:r>
              <a:rPr lang="zh-CN" altLang="en-US" sz="3200" b="1" dirty="0"/>
              <a:t> 语言模型</a:t>
            </a:r>
            <a:endParaRPr lang="zh-CN" altLang="en-US" dirty="0"/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30B20014-D88D-7EF6-D8F2-80464F1B0F20}"/>
              </a:ext>
            </a:extLst>
          </p:cNvPr>
          <p:cNvSpPr txBox="1"/>
          <p:nvPr/>
        </p:nvSpPr>
        <p:spPr>
          <a:xfrm>
            <a:off x="1927986" y="1054697"/>
            <a:ext cx="4270795" cy="2518638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800" b="1" spc="-5" dirty="0">
                <a:latin typeface="Microsoft JhengHei"/>
                <a:cs typeface="Microsoft JhengHei"/>
              </a:rPr>
              <a:t>语料库</a:t>
            </a:r>
            <a:endParaRPr sz="18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fox</a:t>
            </a:r>
            <a:r>
              <a:rPr sz="18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jumps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over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lazy dog.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river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flows</a:t>
            </a:r>
            <a:r>
              <a:rPr sz="18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under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ancient</a:t>
            </a:r>
            <a:r>
              <a:rPr sz="1800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bridge.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swift</a:t>
            </a:r>
            <a:r>
              <a:rPr sz="1800" spc="-25" dirty="0">
                <a:solidFill>
                  <a:srgbClr val="0D0D0D"/>
                </a:solidFill>
                <a:latin typeface="Calibri"/>
                <a:cs typeface="Calibri"/>
              </a:rPr>
              <a:t> breeze</a:t>
            </a:r>
            <a:r>
              <a:rPr sz="1800" spc="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cools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warm</a:t>
            </a: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summer</a:t>
            </a:r>
            <a:r>
              <a:rPr sz="18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evening.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Microsoft JhengHei"/>
                <a:cs typeface="Microsoft JhengHei"/>
              </a:rPr>
              <a:t>语言模型</a:t>
            </a:r>
            <a:endParaRPr sz="1800" dirty="0">
              <a:latin typeface="Microsoft JhengHei"/>
              <a:cs typeface="Microsoft JhengHei"/>
            </a:endParaRPr>
          </a:p>
        </p:txBody>
      </p:sp>
      <p:pic>
        <p:nvPicPr>
          <p:cNvPr id="9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9F9EB04-9C6E-AD3F-DE52-8EC4FF222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86" y="4017714"/>
            <a:ext cx="4767581" cy="919052"/>
          </a:xfrm>
          <a:prstGeom prst="rect">
            <a:avLst/>
          </a:prstGeom>
        </p:spPr>
      </p:pic>
      <p:graphicFrame>
        <p:nvGraphicFramePr>
          <p:cNvPr id="10" name="object 13">
            <a:extLst>
              <a:ext uri="{FF2B5EF4-FFF2-40B4-BE49-F238E27FC236}">
                <a16:creationId xmlns:a16="http://schemas.microsoft.com/office/drawing/2014/main" id="{55118DAD-8849-D242-FE79-230334543E3B}"/>
              </a:ext>
            </a:extLst>
          </p:cNvPr>
          <p:cNvGraphicFramePr>
            <a:graphicFrameLocks noGrp="1"/>
          </p:cNvGraphicFramePr>
          <p:nvPr/>
        </p:nvGraphicFramePr>
        <p:xfrm>
          <a:off x="7026041" y="893554"/>
          <a:ext cx="4936238" cy="58735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074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45" dirty="0">
                          <a:latin typeface="Microsoft JhengHei"/>
                          <a:cs typeface="Microsoft JhengHei"/>
                        </a:rPr>
                        <a:t>Previous</a:t>
                      </a:r>
                      <a:r>
                        <a:rPr sz="1400" b="1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 dirty="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50" dirty="0">
                          <a:latin typeface="Microsoft JhengHei"/>
                          <a:cs typeface="Microsoft JhengHei"/>
                        </a:rPr>
                        <a:t>Next</a:t>
                      </a:r>
                      <a:r>
                        <a:rPr sz="1400" b="1" spc="5" dirty="0"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400" b="1" spc="-60" dirty="0">
                          <a:latin typeface="Microsoft JhengHei"/>
                          <a:cs typeface="Microsoft JhengHei"/>
                        </a:rPr>
                        <a:t>Word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400" b="1" spc="-35" dirty="0">
                          <a:latin typeface="Microsoft JhengHei"/>
                          <a:cs typeface="Microsoft JhengHei"/>
                        </a:rPr>
                        <a:t>Probability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95" dirty="0">
                          <a:latin typeface="SimSun"/>
                          <a:cs typeface="SimSun"/>
                        </a:rPr>
                        <a:t>&lt;s&gt;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bridge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cools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26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30" dirty="0">
                          <a:latin typeface="SimSun"/>
                          <a:cs typeface="SimSun"/>
                        </a:rPr>
                        <a:t>&lt;/s&gt;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15" dirty="0">
                          <a:latin typeface="SimSun"/>
                          <a:cs typeface="SimSun"/>
                        </a:rPr>
                        <a:t>jumps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75" dirty="0">
                          <a:latin typeface="SimSun"/>
                          <a:cs typeface="SimSun"/>
                        </a:rPr>
                        <a:t>dog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35" dirty="0">
                          <a:latin typeface="SimSun"/>
                          <a:cs typeface="SimSun"/>
                        </a:rPr>
                        <a:t>over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0" dirty="0">
                          <a:latin typeface="SimSun"/>
                          <a:cs typeface="SimSun"/>
                        </a:rPr>
                        <a:t>flows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0" dirty="0">
                          <a:latin typeface="SimSun"/>
                          <a:cs typeface="SimSun"/>
                        </a:rPr>
                        <a:t>evening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5" dirty="0">
                          <a:latin typeface="SimSun"/>
                          <a:cs typeface="SimSun"/>
                        </a:rPr>
                        <a:t>breeze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75" dirty="0">
                          <a:latin typeface="SimSun"/>
                          <a:cs typeface="SimSun"/>
                        </a:rPr>
                        <a:t>fox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140" dirty="0">
                          <a:latin typeface="SimSun"/>
                          <a:cs typeface="SimSun"/>
                        </a:rPr>
                        <a:t>river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0.333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40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65" dirty="0">
                          <a:latin typeface="SimSun"/>
                          <a:cs typeface="SimSun"/>
                        </a:rPr>
                        <a:t>ancient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2332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0" dirty="0">
                          <a:latin typeface="SimSun"/>
                          <a:cs typeface="SimSun"/>
                        </a:rPr>
                        <a:t>lazy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240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25" dirty="0">
                          <a:latin typeface="SimSun"/>
                          <a:cs typeface="SimSun"/>
                        </a:rPr>
                        <a:t>swift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0.500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2387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0.167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62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SimSun"/>
                          <a:cs typeface="SimSun"/>
                        </a:rPr>
                        <a:t>under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the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2387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105" dirty="0">
                          <a:latin typeface="SimSun"/>
                          <a:cs typeface="SimSun"/>
                        </a:rPr>
                        <a:t>warm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90" dirty="0">
                          <a:latin typeface="SimSun"/>
                          <a:cs typeface="SimSun"/>
                        </a:rPr>
                        <a:t>summer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45" dirty="0">
                          <a:latin typeface="SimSun"/>
                          <a:cs typeface="SimSun"/>
                        </a:rPr>
                        <a:t>1.000</a:t>
                      </a:r>
                      <a:endParaRPr sz="1400" dirty="0">
                        <a:latin typeface="SimSun"/>
                        <a:cs typeface="SimSu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1" name="object 13">
            <a:extLst>
              <a:ext uri="{FF2B5EF4-FFF2-40B4-BE49-F238E27FC236}">
                <a16:creationId xmlns:a16="http://schemas.microsoft.com/office/drawing/2014/main" id="{0F82C197-F811-D258-C6E2-045F4AD510E4}"/>
              </a:ext>
            </a:extLst>
          </p:cNvPr>
          <p:cNvSpPr txBox="1"/>
          <p:nvPr/>
        </p:nvSpPr>
        <p:spPr>
          <a:xfrm>
            <a:off x="2217239" y="5368439"/>
            <a:ext cx="3399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2610" algn="l"/>
              </a:tabLst>
            </a:pP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P(I</a:t>
            </a:r>
            <a:r>
              <a:rPr sz="18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love</a:t>
            </a:r>
            <a:r>
              <a:rPr sz="1800" spc="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18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movie)</a:t>
            </a:r>
            <a:r>
              <a:rPr sz="18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=</a:t>
            </a:r>
            <a:r>
              <a:rPr lang="zh-CN" altLang="en-US" sz="1800" dirty="0">
                <a:solidFill>
                  <a:srgbClr val="0D0D0D"/>
                </a:solidFill>
                <a:latin typeface="Calibri"/>
                <a:cs typeface="Calibri"/>
              </a:rPr>
              <a:t>？</a:t>
            </a:r>
            <a:endParaRPr sz="1800" dirty="0">
              <a:latin typeface="Calibri"/>
              <a:cs typeface="Calibri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A61F0F8-03D9-01EF-314F-3E66D8FF529F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434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06C66-40DF-AB39-27CF-10100ECAE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129D25-791B-73DE-4934-6F053092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sz="3200" b="1" dirty="0"/>
              <a:t>基于</a:t>
            </a:r>
            <a:r>
              <a:rPr lang="en-US" altLang="zh-CN" sz="3200" b="1" dirty="0"/>
              <a:t>n-gram</a:t>
            </a:r>
            <a:r>
              <a:rPr lang="zh-CN" altLang="en-US" sz="3200" b="1" dirty="0"/>
              <a:t> 的语言模型的问题</a:t>
            </a:r>
            <a:endParaRPr lang="zh-CN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8E117F-7A09-0611-5959-127E60CA5EC4}"/>
              </a:ext>
            </a:extLst>
          </p:cNvPr>
          <p:cNvSpPr txBox="1"/>
          <p:nvPr/>
        </p:nvSpPr>
        <p:spPr>
          <a:xfrm>
            <a:off x="2189302" y="1060037"/>
            <a:ext cx="5896610" cy="1187633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81965" indent="-469900">
              <a:lnSpc>
                <a:spcPct val="150000"/>
              </a:lnSpc>
              <a:spcBef>
                <a:spcPts val="63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Microsoft YaHei"/>
                <a:cs typeface="Microsoft YaHei"/>
              </a:rPr>
              <a:t>频率估计可靠性依赖于语料大小</a:t>
            </a:r>
          </a:p>
          <a:p>
            <a:pPr marL="481965" indent="-469900">
              <a:lnSpc>
                <a:spcPct val="150000"/>
              </a:lnSpc>
              <a:spcBef>
                <a:spcPts val="535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Microsoft YaHei"/>
                <a:cs typeface="Microsoft YaHei"/>
              </a:rPr>
              <a:t>包含没有见过</a:t>
            </a:r>
            <a:r>
              <a:rPr sz="2400" spc="-10" dirty="0">
                <a:latin typeface="Microsoft YaHei"/>
                <a:cs typeface="Microsoft YaHei"/>
              </a:rPr>
              <a:t>的</a:t>
            </a:r>
            <a:r>
              <a:rPr sz="2400" spc="5" dirty="0">
                <a:latin typeface="Microsoft YaHei"/>
                <a:cs typeface="Microsoft YaHei"/>
              </a:rPr>
              <a:t>n</a:t>
            </a:r>
            <a:r>
              <a:rPr sz="2400" dirty="0">
                <a:latin typeface="Microsoft YaHei"/>
                <a:cs typeface="Microsoft YaHei"/>
              </a:rPr>
              <a:t>gr</a:t>
            </a:r>
            <a:r>
              <a:rPr sz="2400" spc="-15" dirty="0">
                <a:latin typeface="Microsoft YaHei"/>
                <a:cs typeface="Microsoft YaHei"/>
              </a:rPr>
              <a:t>a</a:t>
            </a:r>
            <a:r>
              <a:rPr sz="2400" spc="10" dirty="0">
                <a:latin typeface="Microsoft YaHei"/>
                <a:cs typeface="Microsoft YaHei"/>
              </a:rPr>
              <a:t>m</a:t>
            </a:r>
            <a:r>
              <a:rPr sz="2400" dirty="0">
                <a:latin typeface="Microsoft YaHei"/>
                <a:cs typeface="Microsoft YaHei"/>
              </a:rPr>
              <a:t>的句子的概率</a:t>
            </a:r>
            <a:r>
              <a:rPr sz="2400" spc="5" dirty="0">
                <a:latin typeface="Microsoft YaHei"/>
                <a:cs typeface="Microsoft YaHei"/>
              </a:rPr>
              <a:t>为</a:t>
            </a:r>
            <a:r>
              <a:rPr sz="2400" dirty="0">
                <a:latin typeface="Microsoft YaHei"/>
                <a:cs typeface="Microsoft YaHei"/>
              </a:rPr>
              <a:t>0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52F1F07-8051-3981-E0B4-4C7A372746A9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81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9F144-8B19-E23F-F4B5-0EBE8AFDF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929859-76BE-A4EE-328B-015C9773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如何处理未登录词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AEF3EF9-0EAE-BC9D-6069-CBA102E33A11}"/>
              </a:ext>
            </a:extLst>
          </p:cNvPr>
          <p:cNvSpPr txBox="1"/>
          <p:nvPr/>
        </p:nvSpPr>
        <p:spPr>
          <a:xfrm>
            <a:off x="1987284" y="1361398"/>
            <a:ext cx="5313172" cy="153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ts val="2845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70" dirty="0">
                <a:latin typeface="Microsoft YaHei"/>
                <a:cs typeface="Microsoft YaHei"/>
              </a:rPr>
              <a:t>构建词表的时候把</a:t>
            </a:r>
            <a:r>
              <a:rPr sz="2400" spc="90" dirty="0">
                <a:latin typeface="Microsoft YaHei"/>
                <a:cs typeface="Microsoft YaHei"/>
              </a:rPr>
              <a:t>低</a:t>
            </a:r>
            <a:r>
              <a:rPr sz="2400" spc="70" dirty="0">
                <a:latin typeface="Microsoft YaHei"/>
                <a:cs typeface="Microsoft YaHei"/>
              </a:rPr>
              <a:t>频词替换成</a:t>
            </a:r>
            <a:endParaRPr sz="2400" dirty="0">
              <a:latin typeface="Microsoft YaHei"/>
              <a:cs typeface="Microsoft YaHei"/>
            </a:endParaRPr>
          </a:p>
          <a:p>
            <a:pPr marL="372110">
              <a:lnSpc>
                <a:spcPts val="2845"/>
              </a:lnSpc>
            </a:pPr>
            <a:r>
              <a:rPr sz="2400" spc="-5" dirty="0">
                <a:latin typeface="Microsoft YaHei"/>
                <a:cs typeface="Microsoft YaHei"/>
              </a:rPr>
              <a:t>&lt;UNK&gt;</a:t>
            </a:r>
            <a:endParaRPr sz="2400" dirty="0">
              <a:latin typeface="Microsoft YaHei"/>
              <a:cs typeface="Microsoft YaHei"/>
            </a:endParaRPr>
          </a:p>
          <a:p>
            <a:pPr marL="481965" indent="-469900">
              <a:lnSpc>
                <a:spcPts val="2845"/>
              </a:lnSpc>
              <a:spcBef>
                <a:spcPts val="505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70" dirty="0">
                <a:latin typeface="Microsoft YaHei"/>
                <a:cs typeface="Microsoft YaHei"/>
              </a:rPr>
              <a:t>计算的时候如果遇</a:t>
            </a:r>
            <a:r>
              <a:rPr sz="2400" spc="90" dirty="0">
                <a:latin typeface="Microsoft YaHei"/>
                <a:cs typeface="Microsoft YaHei"/>
              </a:rPr>
              <a:t>到</a:t>
            </a:r>
            <a:r>
              <a:rPr sz="2400" spc="70" dirty="0">
                <a:latin typeface="Microsoft YaHei"/>
                <a:cs typeface="Microsoft YaHei"/>
              </a:rPr>
              <a:t>未登录词当</a:t>
            </a:r>
            <a:endParaRPr sz="2400" dirty="0">
              <a:latin typeface="Microsoft YaHei"/>
              <a:cs typeface="Microsoft YaHei"/>
            </a:endParaRPr>
          </a:p>
          <a:p>
            <a:pPr marL="372110">
              <a:lnSpc>
                <a:spcPts val="2845"/>
              </a:lnSpc>
            </a:pPr>
            <a:r>
              <a:rPr sz="2400" dirty="0">
                <a:latin typeface="Microsoft YaHei"/>
                <a:cs typeface="Microsoft YaHei"/>
              </a:rPr>
              <a:t>作&lt;</a:t>
            </a:r>
            <a:r>
              <a:rPr sz="2400" spc="5" dirty="0">
                <a:latin typeface="Microsoft YaHei"/>
                <a:cs typeface="Microsoft YaHei"/>
              </a:rPr>
              <a:t>U</a:t>
            </a:r>
            <a:r>
              <a:rPr sz="2400" dirty="0">
                <a:latin typeface="Microsoft YaHei"/>
                <a:cs typeface="Microsoft YaHei"/>
              </a:rPr>
              <a:t>N</a:t>
            </a:r>
            <a:r>
              <a:rPr sz="2400" spc="-15" dirty="0">
                <a:latin typeface="Microsoft YaHei"/>
                <a:cs typeface="Microsoft YaHei"/>
              </a:rPr>
              <a:t>K</a:t>
            </a:r>
            <a:r>
              <a:rPr sz="2400" spc="-10" dirty="0">
                <a:latin typeface="Microsoft YaHei"/>
                <a:cs typeface="Microsoft YaHei"/>
              </a:rPr>
              <a:t>&gt;</a:t>
            </a:r>
            <a:r>
              <a:rPr sz="2400" dirty="0">
                <a:latin typeface="Microsoft YaHei"/>
                <a:cs typeface="Microsoft YaHei"/>
              </a:rPr>
              <a:t>处理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38F9469-AD8C-7CEE-25EB-43827FC6470C}"/>
              </a:ext>
            </a:extLst>
          </p:cNvPr>
          <p:cNvSpPr/>
          <p:nvPr/>
        </p:nvSpPr>
        <p:spPr>
          <a:xfrm>
            <a:off x="1908544" y="2123321"/>
            <a:ext cx="5257800" cy="786765"/>
          </a:xfrm>
          <a:custGeom>
            <a:avLst/>
            <a:gdLst/>
            <a:ahLst/>
            <a:cxnLst/>
            <a:rect l="l" t="t" r="r" b="b"/>
            <a:pathLst>
              <a:path w="5257800" h="786764">
                <a:moveTo>
                  <a:pt x="0" y="786384"/>
                </a:moveTo>
                <a:lnTo>
                  <a:pt x="5257800" y="786384"/>
                </a:lnTo>
                <a:lnTo>
                  <a:pt x="5257800" y="0"/>
                </a:lnTo>
                <a:lnTo>
                  <a:pt x="0" y="0"/>
                </a:lnTo>
                <a:lnTo>
                  <a:pt x="0" y="786384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0C8A3C4-DCF3-0A9E-A644-57F7E7EC648C}"/>
              </a:ext>
            </a:extLst>
          </p:cNvPr>
          <p:cNvSpPr/>
          <p:nvPr/>
        </p:nvSpPr>
        <p:spPr>
          <a:xfrm>
            <a:off x="7116052" y="1227208"/>
            <a:ext cx="4611660" cy="1669619"/>
          </a:xfrm>
          <a:custGeom>
            <a:avLst/>
            <a:gdLst/>
            <a:ahLst/>
            <a:cxnLst/>
            <a:rect l="l" t="t" r="r" b="b"/>
            <a:pathLst>
              <a:path w="6238240" h="1430020">
                <a:moveTo>
                  <a:pt x="5999480" y="0"/>
                </a:moveTo>
                <a:lnTo>
                  <a:pt x="498855" y="0"/>
                </a:lnTo>
                <a:lnTo>
                  <a:pt x="450843" y="4840"/>
                </a:lnTo>
                <a:lnTo>
                  <a:pt x="406122" y="18724"/>
                </a:lnTo>
                <a:lnTo>
                  <a:pt x="365651" y="40692"/>
                </a:lnTo>
                <a:lnTo>
                  <a:pt x="330390" y="69786"/>
                </a:lnTo>
                <a:lnTo>
                  <a:pt x="301296" y="105047"/>
                </a:lnTo>
                <a:lnTo>
                  <a:pt x="279328" y="145518"/>
                </a:lnTo>
                <a:lnTo>
                  <a:pt x="265444" y="190239"/>
                </a:lnTo>
                <a:lnTo>
                  <a:pt x="260603" y="238252"/>
                </a:lnTo>
                <a:lnTo>
                  <a:pt x="0" y="332740"/>
                </a:lnTo>
                <a:lnTo>
                  <a:pt x="260603" y="595630"/>
                </a:lnTo>
                <a:lnTo>
                  <a:pt x="260603" y="1191260"/>
                </a:lnTo>
                <a:lnTo>
                  <a:pt x="265444" y="1239272"/>
                </a:lnTo>
                <a:lnTo>
                  <a:pt x="279328" y="1283993"/>
                </a:lnTo>
                <a:lnTo>
                  <a:pt x="301296" y="1324464"/>
                </a:lnTo>
                <a:lnTo>
                  <a:pt x="330390" y="1359725"/>
                </a:lnTo>
                <a:lnTo>
                  <a:pt x="365651" y="1388819"/>
                </a:lnTo>
                <a:lnTo>
                  <a:pt x="406122" y="1410787"/>
                </a:lnTo>
                <a:lnTo>
                  <a:pt x="450843" y="1424671"/>
                </a:lnTo>
                <a:lnTo>
                  <a:pt x="498855" y="1429512"/>
                </a:lnTo>
                <a:lnTo>
                  <a:pt x="5999480" y="1429512"/>
                </a:lnTo>
                <a:lnTo>
                  <a:pt x="6047492" y="1424671"/>
                </a:lnTo>
                <a:lnTo>
                  <a:pt x="6092213" y="1410787"/>
                </a:lnTo>
                <a:lnTo>
                  <a:pt x="6132684" y="1388819"/>
                </a:lnTo>
                <a:lnTo>
                  <a:pt x="6167945" y="1359725"/>
                </a:lnTo>
                <a:lnTo>
                  <a:pt x="6197039" y="1324464"/>
                </a:lnTo>
                <a:lnTo>
                  <a:pt x="6219007" y="1283993"/>
                </a:lnTo>
                <a:lnTo>
                  <a:pt x="6232891" y="1239272"/>
                </a:lnTo>
                <a:lnTo>
                  <a:pt x="6237732" y="1191260"/>
                </a:lnTo>
                <a:lnTo>
                  <a:pt x="6237732" y="238252"/>
                </a:lnTo>
                <a:lnTo>
                  <a:pt x="6232891" y="190239"/>
                </a:lnTo>
                <a:lnTo>
                  <a:pt x="6219007" y="145518"/>
                </a:lnTo>
                <a:lnTo>
                  <a:pt x="6197039" y="105047"/>
                </a:lnTo>
                <a:lnTo>
                  <a:pt x="6167945" y="69786"/>
                </a:lnTo>
                <a:lnTo>
                  <a:pt x="6132684" y="40692"/>
                </a:lnTo>
                <a:lnTo>
                  <a:pt x="6092213" y="18724"/>
                </a:lnTo>
                <a:lnTo>
                  <a:pt x="6047492" y="4840"/>
                </a:lnTo>
                <a:lnTo>
                  <a:pt x="5999480" y="0"/>
                </a:lnTo>
                <a:close/>
              </a:path>
            </a:pathLst>
          </a:custGeom>
          <a:solidFill>
            <a:srgbClr val="88D9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C3D1BD6-9C95-6BBC-0BFE-9FF0E4697442}"/>
              </a:ext>
            </a:extLst>
          </p:cNvPr>
          <p:cNvSpPr/>
          <p:nvPr/>
        </p:nvSpPr>
        <p:spPr>
          <a:xfrm>
            <a:off x="5773408" y="2980699"/>
            <a:ext cx="2018030" cy="901700"/>
          </a:xfrm>
          <a:custGeom>
            <a:avLst/>
            <a:gdLst/>
            <a:ahLst/>
            <a:cxnLst/>
            <a:rect l="l" t="t" r="r" b="b"/>
            <a:pathLst>
              <a:path w="2018029" h="901700">
                <a:moveTo>
                  <a:pt x="1902968" y="212470"/>
                </a:moveTo>
                <a:lnTo>
                  <a:pt x="114808" y="212470"/>
                </a:lnTo>
                <a:lnTo>
                  <a:pt x="70133" y="221497"/>
                </a:lnTo>
                <a:lnTo>
                  <a:pt x="33639" y="246110"/>
                </a:lnTo>
                <a:lnTo>
                  <a:pt x="9026" y="282604"/>
                </a:lnTo>
                <a:lnTo>
                  <a:pt x="0" y="327278"/>
                </a:lnTo>
                <a:lnTo>
                  <a:pt x="0" y="786510"/>
                </a:lnTo>
                <a:lnTo>
                  <a:pt x="9026" y="831185"/>
                </a:lnTo>
                <a:lnTo>
                  <a:pt x="33639" y="867679"/>
                </a:lnTo>
                <a:lnTo>
                  <a:pt x="70133" y="892292"/>
                </a:lnTo>
                <a:lnTo>
                  <a:pt x="114808" y="901318"/>
                </a:lnTo>
                <a:lnTo>
                  <a:pt x="1902968" y="901318"/>
                </a:lnTo>
                <a:lnTo>
                  <a:pt x="1947642" y="892292"/>
                </a:lnTo>
                <a:lnTo>
                  <a:pt x="1984136" y="867679"/>
                </a:lnTo>
                <a:lnTo>
                  <a:pt x="2008749" y="831185"/>
                </a:lnTo>
                <a:lnTo>
                  <a:pt x="2017776" y="786510"/>
                </a:lnTo>
                <a:lnTo>
                  <a:pt x="2017776" y="327278"/>
                </a:lnTo>
                <a:lnTo>
                  <a:pt x="2008749" y="282604"/>
                </a:lnTo>
                <a:lnTo>
                  <a:pt x="1984136" y="246110"/>
                </a:lnTo>
                <a:lnTo>
                  <a:pt x="1947642" y="221497"/>
                </a:lnTo>
                <a:lnTo>
                  <a:pt x="1902968" y="212470"/>
                </a:lnTo>
                <a:close/>
              </a:path>
              <a:path w="2018029" h="901700">
                <a:moveTo>
                  <a:pt x="483235" y="0"/>
                </a:moveTo>
                <a:lnTo>
                  <a:pt x="336296" y="212470"/>
                </a:lnTo>
                <a:lnTo>
                  <a:pt x="840739" y="212470"/>
                </a:lnTo>
                <a:lnTo>
                  <a:pt x="483235" y="0"/>
                </a:lnTo>
                <a:close/>
              </a:path>
            </a:pathLst>
          </a:custGeom>
          <a:solidFill>
            <a:srgbClr val="88D9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EB576BF-2FD2-2ED1-16E7-6500D45A588B}"/>
              </a:ext>
            </a:extLst>
          </p:cNvPr>
          <p:cNvSpPr txBox="1"/>
          <p:nvPr/>
        </p:nvSpPr>
        <p:spPr>
          <a:xfrm>
            <a:off x="5887199" y="3237112"/>
            <a:ext cx="162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如何估计未登录 词的频率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5E122EA-C898-DA71-6838-94453848176F}"/>
              </a:ext>
            </a:extLst>
          </p:cNvPr>
          <p:cNvSpPr txBox="1"/>
          <p:nvPr/>
        </p:nvSpPr>
        <p:spPr>
          <a:xfrm>
            <a:off x="7526389" y="1366020"/>
            <a:ext cx="4116262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未登录词</a:t>
            </a:r>
            <a:r>
              <a:rPr sz="1800" spc="-15" dirty="0">
                <a:latin typeface="SimSun"/>
                <a:cs typeface="SimSun"/>
              </a:rPr>
              <a:t>（</a:t>
            </a:r>
            <a:r>
              <a:rPr sz="1800" spc="-15" dirty="0">
                <a:latin typeface="Palatino Linotype"/>
                <a:cs typeface="Palatino Linotype"/>
              </a:rPr>
              <a:t>Out-Of-Vocabulary</a:t>
            </a:r>
            <a:r>
              <a:rPr sz="1800" spc="30" dirty="0">
                <a:latin typeface="Palatino Linotype"/>
                <a:cs typeface="Palatino Linotype"/>
              </a:rPr>
              <a:t> </a:t>
            </a:r>
            <a:r>
              <a:rPr sz="1800" spc="-5" dirty="0">
                <a:latin typeface="Palatino Linotype"/>
                <a:cs typeface="Palatino Linotype"/>
              </a:rPr>
              <a:t>words,</a:t>
            </a:r>
            <a:r>
              <a:rPr sz="180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SimSun"/>
                <a:cs typeface="SimSun"/>
              </a:rPr>
              <a:t>简称</a:t>
            </a:r>
            <a:r>
              <a:rPr sz="1800" spc="-5" dirty="0">
                <a:latin typeface="Palatino Linotype"/>
                <a:cs typeface="Palatino Linotype"/>
              </a:rPr>
              <a:t>OOV</a:t>
            </a:r>
            <a:r>
              <a:rPr sz="1800" spc="-5" dirty="0">
                <a:latin typeface="SimSun"/>
                <a:cs typeface="SimSun"/>
              </a:rPr>
              <a:t>），</a:t>
            </a:r>
            <a:r>
              <a:rPr sz="1800" dirty="0">
                <a:latin typeface="SimSun"/>
                <a:cs typeface="SimSun"/>
              </a:rPr>
              <a:t>是 </a:t>
            </a:r>
            <a:r>
              <a:rPr sz="1800" spc="-5" dirty="0">
                <a:latin typeface="SimSun"/>
                <a:cs typeface="SimSun"/>
              </a:rPr>
              <a:t>指在自然语言处理（</a:t>
            </a:r>
            <a:r>
              <a:rPr sz="1800" spc="-5" dirty="0">
                <a:latin typeface="Palatino Linotype"/>
                <a:cs typeface="Palatino Linotype"/>
              </a:rPr>
              <a:t>NLP</a:t>
            </a:r>
            <a:r>
              <a:rPr sz="1800" spc="-5" dirty="0">
                <a:latin typeface="SimSun"/>
                <a:cs typeface="SimSun"/>
              </a:rPr>
              <a:t>）、信息检索、计算机词汇学 </a:t>
            </a:r>
            <a:r>
              <a:rPr sz="1800" dirty="0" err="1">
                <a:latin typeface="SimSun"/>
                <a:cs typeface="SimSun"/>
              </a:rPr>
              <a:t>等领域中，那些没有</a:t>
            </a:r>
            <a:r>
              <a:rPr lang="en-CN" sz="1800" dirty="0">
                <a:latin typeface="SimSun"/>
                <a:cs typeface="SimSun"/>
              </a:rPr>
              <a:t>出</a:t>
            </a:r>
            <a:r>
              <a:rPr sz="1800" dirty="0" err="1">
                <a:latin typeface="SimSun"/>
                <a:cs typeface="SimSun"/>
              </a:rPr>
              <a:t>现在现有词汇数据库、字典或索</a:t>
            </a:r>
            <a:r>
              <a:rPr sz="1800" dirty="0">
                <a:latin typeface="SimSun"/>
                <a:cs typeface="SimSun"/>
              </a:rPr>
              <a:t> 引中的词语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A08E148-CF54-BF7D-DB18-B87592C86F31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03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24893-18EA-C873-561E-895AC0BD3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506729C-FB67-6C61-DD04-D2C1412F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如何处理未登录词</a:t>
            </a:r>
            <a:endParaRPr lang="zh-CN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1DDA885-20A2-A94C-0507-901C010C0FF8}"/>
              </a:ext>
            </a:extLst>
          </p:cNvPr>
          <p:cNvSpPr/>
          <p:nvPr/>
        </p:nvSpPr>
        <p:spPr>
          <a:xfrm>
            <a:off x="8088682" y="1816543"/>
            <a:ext cx="3230880" cy="914400"/>
          </a:xfrm>
          <a:custGeom>
            <a:avLst/>
            <a:gdLst/>
            <a:ahLst/>
            <a:cxnLst/>
            <a:rect l="l" t="t" r="r" b="b"/>
            <a:pathLst>
              <a:path w="3230879" h="914400">
                <a:moveTo>
                  <a:pt x="1346200" y="752855"/>
                </a:moveTo>
                <a:lnTo>
                  <a:pt x="538479" y="752855"/>
                </a:lnTo>
                <a:lnTo>
                  <a:pt x="1019555" y="914018"/>
                </a:lnTo>
                <a:lnTo>
                  <a:pt x="1346200" y="752855"/>
                </a:lnTo>
                <a:close/>
              </a:path>
              <a:path w="3230879" h="914400">
                <a:moveTo>
                  <a:pt x="3105404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379"/>
                </a:lnTo>
                <a:lnTo>
                  <a:pt x="9854" y="676239"/>
                </a:lnTo>
                <a:lnTo>
                  <a:pt x="36734" y="716121"/>
                </a:lnTo>
                <a:lnTo>
                  <a:pt x="76616" y="743001"/>
                </a:lnTo>
                <a:lnTo>
                  <a:pt x="125475" y="752855"/>
                </a:lnTo>
                <a:lnTo>
                  <a:pt x="3105404" y="752855"/>
                </a:lnTo>
                <a:lnTo>
                  <a:pt x="3154263" y="743001"/>
                </a:lnTo>
                <a:lnTo>
                  <a:pt x="3194145" y="716121"/>
                </a:lnTo>
                <a:lnTo>
                  <a:pt x="3221025" y="676239"/>
                </a:lnTo>
                <a:lnTo>
                  <a:pt x="3230879" y="627379"/>
                </a:lnTo>
                <a:lnTo>
                  <a:pt x="3230879" y="125475"/>
                </a:lnTo>
                <a:lnTo>
                  <a:pt x="3221025" y="76616"/>
                </a:lnTo>
                <a:lnTo>
                  <a:pt x="3194145" y="36734"/>
                </a:lnTo>
                <a:lnTo>
                  <a:pt x="3154263" y="9854"/>
                </a:lnTo>
                <a:lnTo>
                  <a:pt x="3105404" y="0"/>
                </a:lnTo>
                <a:close/>
              </a:path>
            </a:pathLst>
          </a:custGeom>
          <a:solidFill>
            <a:srgbClr val="88D9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90E7C78-090E-B89E-6539-BFE80A0F486D}"/>
              </a:ext>
            </a:extLst>
          </p:cNvPr>
          <p:cNvSpPr txBox="1"/>
          <p:nvPr/>
        </p:nvSpPr>
        <p:spPr>
          <a:xfrm>
            <a:off x="8205268" y="1891600"/>
            <a:ext cx="2997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 err="1">
                <a:latin typeface="Microsoft JhengHei"/>
                <a:cs typeface="Microsoft JhengHei"/>
              </a:rPr>
              <a:t>平滑技术</a:t>
            </a:r>
            <a:r>
              <a:rPr sz="1800" dirty="0" err="1">
                <a:latin typeface="SimSun"/>
                <a:cs typeface="SimSun"/>
              </a:rPr>
              <a:t>：是增加低频词的频率，而降低高频词的频率</a:t>
            </a:r>
            <a:endParaRPr sz="1800" dirty="0">
              <a:latin typeface="SimSun"/>
              <a:cs typeface="SimSun"/>
            </a:endParaRPr>
          </a:p>
        </p:txBody>
      </p:sp>
      <p:grpSp>
        <p:nvGrpSpPr>
          <p:cNvPr id="12" name="object 5">
            <a:extLst>
              <a:ext uri="{FF2B5EF4-FFF2-40B4-BE49-F238E27FC236}">
                <a16:creationId xmlns:a16="http://schemas.microsoft.com/office/drawing/2014/main" id="{E9D45457-00E2-F66E-42BD-698952763873}"/>
              </a:ext>
            </a:extLst>
          </p:cNvPr>
          <p:cNvGrpSpPr/>
          <p:nvPr/>
        </p:nvGrpSpPr>
        <p:grpSpPr>
          <a:xfrm>
            <a:off x="2501190" y="3163252"/>
            <a:ext cx="4387215" cy="531495"/>
            <a:chOff x="1654555" y="2818892"/>
            <a:chExt cx="4387215" cy="531495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9C5DCA7A-D941-2DCD-0605-BF73363C22B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1614" y="2951683"/>
              <a:ext cx="4155038" cy="284770"/>
            </a:xfrm>
            <a:prstGeom prst="rect">
              <a:avLst/>
            </a:prstGeom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E5B6FACF-7161-4C58-9FC8-4F61663E9CA3}"/>
                </a:ext>
              </a:extLst>
            </p:cNvPr>
            <p:cNvSpPr/>
            <p:nvPr/>
          </p:nvSpPr>
          <p:spPr>
            <a:xfrm>
              <a:off x="1667255" y="2831592"/>
              <a:ext cx="4361815" cy="506095"/>
            </a:xfrm>
            <a:custGeom>
              <a:avLst/>
              <a:gdLst/>
              <a:ahLst/>
              <a:cxnLst/>
              <a:rect l="l" t="t" r="r" b="b"/>
              <a:pathLst>
                <a:path w="4361815" h="506095">
                  <a:moveTo>
                    <a:pt x="0" y="505967"/>
                  </a:moveTo>
                  <a:lnTo>
                    <a:pt x="4361688" y="505967"/>
                  </a:lnTo>
                  <a:lnTo>
                    <a:pt x="4361688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8">
            <a:extLst>
              <a:ext uri="{FF2B5EF4-FFF2-40B4-BE49-F238E27FC236}">
                <a16:creationId xmlns:a16="http://schemas.microsoft.com/office/drawing/2014/main" id="{D23BAD7F-B423-1DB3-A117-E8060941402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1893" y="3088717"/>
            <a:ext cx="2773293" cy="638498"/>
          </a:xfrm>
          <a:prstGeom prst="rect">
            <a:avLst/>
          </a:prstGeom>
        </p:spPr>
      </p:pic>
      <p:pic>
        <p:nvPicPr>
          <p:cNvPr id="16" name="object 9">
            <a:extLst>
              <a:ext uri="{FF2B5EF4-FFF2-40B4-BE49-F238E27FC236}">
                <a16:creationId xmlns:a16="http://schemas.microsoft.com/office/drawing/2014/main" id="{75E198BC-FAB6-828A-5884-CEDB6B53D0E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1887" y="3809118"/>
            <a:ext cx="3428620" cy="647068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A57654B-05A0-9955-8FAD-DACCC98FC8BB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9873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9813-42D4-75C3-AA24-CB609CEF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7CD6E0-8F7A-EF48-7158-7E73C727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词序信息很重要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5CB2E43-5571-5F46-22DC-FC6DB70739E9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FD06FFF-EF1C-98EC-DB2E-D7950D0C3DFF}"/>
              </a:ext>
            </a:extLst>
          </p:cNvPr>
          <p:cNvSpPr txBox="1"/>
          <p:nvPr/>
        </p:nvSpPr>
        <p:spPr>
          <a:xfrm>
            <a:off x="2352675" y="12667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句子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“</a:t>
            </a:r>
            <a:r>
              <a:rPr lang="zh-CN" altLang="en-US" dirty="0"/>
              <a:t>这家 </a:t>
            </a:r>
            <a:r>
              <a:rPr lang="en-US" altLang="zh-CN" dirty="0"/>
              <a:t>/</a:t>
            </a:r>
            <a:r>
              <a:rPr lang="zh-CN" altLang="en-US" dirty="0"/>
              <a:t> 餐厅 </a:t>
            </a:r>
            <a:r>
              <a:rPr lang="en-US" altLang="zh-CN" dirty="0"/>
              <a:t>/</a:t>
            </a:r>
            <a:r>
              <a:rPr lang="zh-CN" altLang="en-US" dirty="0"/>
              <a:t> 好吃 </a:t>
            </a:r>
            <a:r>
              <a:rPr lang="en-US" altLang="zh-CN" dirty="0"/>
              <a:t>/</a:t>
            </a:r>
            <a:r>
              <a:rPr lang="zh-CN" altLang="en-US" dirty="0"/>
              <a:t> 不 </a:t>
            </a:r>
            <a:r>
              <a:rPr lang="en-US" altLang="zh-CN" dirty="0"/>
              <a:t>/</a:t>
            </a:r>
            <a:r>
              <a:rPr lang="zh-CN" altLang="en-US" dirty="0"/>
              <a:t> 贵</a:t>
            </a:r>
            <a:r>
              <a:rPr lang="en-US" altLang="zh-CN" dirty="0"/>
              <a:t>”</a:t>
            </a:r>
            <a:br>
              <a:rPr lang="en-US" altLang="zh-CN" dirty="0"/>
            </a:br>
            <a:r>
              <a:rPr lang="zh-CN" altLang="en-US" dirty="0"/>
              <a:t>句子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“</a:t>
            </a:r>
            <a:r>
              <a:rPr lang="zh-CN" altLang="en-US" dirty="0"/>
              <a:t>这家 </a:t>
            </a:r>
            <a:r>
              <a:rPr lang="en-US" altLang="zh-CN" dirty="0"/>
              <a:t>/</a:t>
            </a:r>
            <a:r>
              <a:rPr lang="zh-CN" altLang="en-US" dirty="0"/>
              <a:t> 餐厅 </a:t>
            </a:r>
            <a:r>
              <a:rPr lang="en-US" altLang="zh-CN" dirty="0"/>
              <a:t>/</a:t>
            </a:r>
            <a:r>
              <a:rPr lang="zh-CN" altLang="en-US" dirty="0"/>
              <a:t> 不 </a:t>
            </a:r>
            <a:r>
              <a:rPr lang="en-US" altLang="zh-CN" dirty="0"/>
              <a:t>/</a:t>
            </a:r>
            <a:r>
              <a:rPr lang="zh-CN" altLang="en-US" dirty="0"/>
              <a:t> 好吃 </a:t>
            </a:r>
            <a:r>
              <a:rPr lang="en-US" altLang="zh-CN" dirty="0"/>
              <a:t>/</a:t>
            </a:r>
            <a:r>
              <a:rPr lang="zh-CN" altLang="en-US" dirty="0"/>
              <a:t> 贵</a:t>
            </a:r>
            <a:r>
              <a:rPr lang="en-US" altLang="zh-CN" dirty="0"/>
              <a:t>"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zh-CN" altLang="en-US" dirty="0"/>
              <a:t>词袋模型看来是一样的：</a:t>
            </a:r>
            <a:r>
              <a:rPr lang="en-US" altLang="zh-CN" dirty="0"/>
              <a:t>{</a:t>
            </a:r>
            <a:r>
              <a:rPr lang="zh-CN" altLang="en-US" dirty="0"/>
              <a:t>这家</a:t>
            </a:r>
            <a:r>
              <a:rPr lang="en-US" altLang="zh-CN" dirty="0"/>
              <a:t>, </a:t>
            </a:r>
            <a:r>
              <a:rPr lang="zh-CN" altLang="en-US" dirty="0"/>
              <a:t>餐厅</a:t>
            </a:r>
            <a:r>
              <a:rPr lang="en-US" altLang="zh-CN" dirty="0"/>
              <a:t>, </a:t>
            </a:r>
            <a:r>
              <a:rPr lang="zh-CN" altLang="en-US" dirty="0"/>
              <a:t>好吃</a:t>
            </a:r>
            <a:r>
              <a:rPr lang="en-US" altLang="zh-CN" dirty="0"/>
              <a:t>, </a:t>
            </a:r>
            <a:r>
              <a:rPr lang="zh-CN" altLang="en-US" dirty="0"/>
              <a:t>不</a:t>
            </a:r>
            <a:r>
              <a:rPr lang="en-US" altLang="zh-CN" dirty="0"/>
              <a:t>, </a:t>
            </a:r>
            <a:r>
              <a:rPr lang="zh-CN" altLang="en-US" dirty="0"/>
              <a:t>贵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>→ </a:t>
            </a:r>
            <a:r>
              <a:rPr lang="zh-CN" altLang="en-US" dirty="0"/>
              <a:t>但意思完全相反！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4FE1C4-9446-BC07-C296-CCFC66A2EEE2}"/>
              </a:ext>
            </a:extLst>
          </p:cNvPr>
          <p:cNvSpPr txBox="1"/>
          <p:nvPr/>
        </p:nvSpPr>
        <p:spPr>
          <a:xfrm>
            <a:off x="2352675" y="29673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Bigram</a:t>
            </a:r>
            <a:r>
              <a:rPr lang="zh-CN" altLang="en-US" dirty="0"/>
              <a:t> 切分：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句子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“</a:t>
            </a:r>
            <a:r>
              <a:rPr lang="zh-CN" altLang="en-US" dirty="0"/>
              <a:t>这家餐厅 </a:t>
            </a:r>
            <a:r>
              <a:rPr lang="en-US" altLang="zh-CN" dirty="0"/>
              <a:t>/</a:t>
            </a:r>
            <a:r>
              <a:rPr lang="zh-CN" altLang="en-US" dirty="0"/>
              <a:t> 餐厅好吃 </a:t>
            </a:r>
            <a:r>
              <a:rPr lang="en-US" altLang="zh-CN" dirty="0"/>
              <a:t>/</a:t>
            </a:r>
            <a:r>
              <a:rPr lang="zh-CN" altLang="en-US" dirty="0"/>
              <a:t> 好吃不 </a:t>
            </a:r>
            <a:r>
              <a:rPr lang="en-US" altLang="zh-CN" dirty="0"/>
              <a:t>/</a:t>
            </a:r>
            <a:r>
              <a:rPr lang="zh-CN" altLang="en-US" dirty="0"/>
              <a:t> 不贵</a:t>
            </a:r>
            <a:r>
              <a:rPr lang="en-US" altLang="zh-CN" dirty="0"/>
              <a:t>”</a:t>
            </a:r>
            <a:br>
              <a:rPr lang="en-US" altLang="zh-CN" dirty="0"/>
            </a:br>
            <a:r>
              <a:rPr lang="zh-CN" altLang="en-US" dirty="0"/>
              <a:t>句子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“</a:t>
            </a:r>
            <a:r>
              <a:rPr lang="zh-CN" altLang="en-US" dirty="0"/>
              <a:t>这家餐厅 </a:t>
            </a:r>
            <a:r>
              <a:rPr lang="en-US" altLang="zh-CN" dirty="0"/>
              <a:t>/</a:t>
            </a:r>
            <a:r>
              <a:rPr lang="zh-CN" altLang="en-US" dirty="0"/>
              <a:t> 餐厅不 </a:t>
            </a:r>
            <a:r>
              <a:rPr lang="en-US" altLang="zh-CN" dirty="0"/>
              <a:t>/</a:t>
            </a:r>
            <a:r>
              <a:rPr lang="zh-CN" altLang="en-US" dirty="0"/>
              <a:t> 不好吃 </a:t>
            </a:r>
            <a:r>
              <a:rPr lang="en-US" altLang="zh-CN" dirty="0"/>
              <a:t>/</a:t>
            </a:r>
            <a:r>
              <a:rPr lang="zh-CN" altLang="en-US" dirty="0"/>
              <a:t> 好吃贵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C4A256-2914-049C-AAD4-14D9244997C7}"/>
              </a:ext>
            </a:extLst>
          </p:cNvPr>
          <p:cNvSpPr txBox="1"/>
          <p:nvPr/>
        </p:nvSpPr>
        <p:spPr>
          <a:xfrm>
            <a:off x="8448675" y="2304403"/>
            <a:ext cx="3124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N-Gram</a:t>
            </a:r>
            <a:r>
              <a:rPr lang="zh-CN" altLang="en-US" dirty="0"/>
              <a:t>的惊喜 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帮助词袋模型进化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dirty="0"/>
              <a:t>加入短语特征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dirty="0"/>
              <a:t>考虑局部词序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dirty="0"/>
              <a:t>提升分类准确率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神奇的文本生成能力</a:t>
            </a:r>
          </a:p>
        </p:txBody>
      </p:sp>
    </p:spTree>
    <p:extLst>
      <p:ext uri="{BB962C8B-B14F-4D97-AF65-F5344CB8AC3E}">
        <p14:creationId xmlns:p14="http://schemas.microsoft.com/office/powerpoint/2010/main" val="142035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D25C7-60D2-7E83-4AFE-20A94D82F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81FD8C-CD5B-89CD-10B7-CFE1335D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err="1"/>
              <a:t>语言模型的平滑</a:t>
            </a:r>
            <a:endParaRPr lang="zh-CN" altLang="en-US" dirty="0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FABB83DA-7AB4-3ED1-D3CC-3891B81DB0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0929" y="1172302"/>
            <a:ext cx="8293900" cy="4513395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8E6C7399-94A2-55ED-8D40-5C627296319A}"/>
              </a:ext>
            </a:extLst>
          </p:cNvPr>
          <p:cNvSpPr txBox="1"/>
          <p:nvPr/>
        </p:nvSpPr>
        <p:spPr>
          <a:xfrm>
            <a:off x="2580929" y="6233404"/>
            <a:ext cx="30308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SimSun"/>
                <a:cs typeface="SimSun"/>
              </a:rPr>
              <a:t>图来自于：</a:t>
            </a:r>
            <a:r>
              <a:rPr sz="1400" spc="105" dirty="0">
                <a:latin typeface="SimSun"/>
                <a:cs typeface="SimSun"/>
              </a:rPr>
              <a:t>Dan</a:t>
            </a:r>
            <a:r>
              <a:rPr sz="1400" spc="-265" dirty="0">
                <a:latin typeface="SimSun"/>
                <a:cs typeface="SimSun"/>
              </a:rPr>
              <a:t> </a:t>
            </a:r>
            <a:r>
              <a:rPr sz="1400" spc="-135" dirty="0">
                <a:latin typeface="SimSun"/>
                <a:cs typeface="SimSun"/>
              </a:rPr>
              <a:t>Klei</a:t>
            </a:r>
            <a:r>
              <a:rPr sz="1400" spc="-130" dirty="0">
                <a:latin typeface="SimSun"/>
                <a:cs typeface="SimSun"/>
              </a:rPr>
              <a:t>n</a:t>
            </a:r>
            <a:r>
              <a:rPr sz="1400" spc="-290" dirty="0">
                <a:latin typeface="SimSun"/>
                <a:cs typeface="SimSun"/>
              </a:rPr>
              <a:t> </a:t>
            </a:r>
            <a:r>
              <a:rPr sz="1400" spc="50" dirty="0">
                <a:latin typeface="SimSun"/>
                <a:cs typeface="SimSun"/>
              </a:rPr>
              <a:t>and</a:t>
            </a:r>
            <a:r>
              <a:rPr sz="1400" spc="-300" dirty="0">
                <a:latin typeface="SimSun"/>
                <a:cs typeface="SimSun"/>
              </a:rPr>
              <a:t> </a:t>
            </a:r>
            <a:r>
              <a:rPr sz="1400" spc="-225" dirty="0">
                <a:latin typeface="SimSun"/>
                <a:cs typeface="SimSun"/>
              </a:rPr>
              <a:t>J</a:t>
            </a:r>
            <a:r>
              <a:rPr sz="1400" spc="85" dirty="0">
                <a:latin typeface="SimSun"/>
                <a:cs typeface="SimSun"/>
              </a:rPr>
              <a:t>o</a:t>
            </a:r>
            <a:r>
              <a:rPr sz="1400" spc="60" dirty="0">
                <a:latin typeface="SimSun"/>
                <a:cs typeface="SimSun"/>
              </a:rPr>
              <a:t>h</a:t>
            </a:r>
            <a:r>
              <a:rPr sz="1400" spc="65" dirty="0">
                <a:latin typeface="SimSun"/>
                <a:cs typeface="SimSun"/>
              </a:rPr>
              <a:t>n</a:t>
            </a:r>
            <a:r>
              <a:rPr sz="1400" spc="-295" dirty="0">
                <a:latin typeface="SimSun"/>
                <a:cs typeface="SimSun"/>
              </a:rPr>
              <a:t> </a:t>
            </a:r>
            <a:r>
              <a:rPr sz="1400" spc="135" dirty="0">
                <a:latin typeface="SimSun"/>
                <a:cs typeface="SimSun"/>
              </a:rPr>
              <a:t>D</a:t>
            </a:r>
            <a:r>
              <a:rPr sz="1400" spc="140" dirty="0">
                <a:latin typeface="SimSun"/>
                <a:cs typeface="SimSun"/>
              </a:rPr>
              <a:t>e</a:t>
            </a:r>
            <a:r>
              <a:rPr sz="1400" spc="300" dirty="0">
                <a:latin typeface="SimSun"/>
                <a:cs typeface="SimSun"/>
              </a:rPr>
              <a:t>N</a:t>
            </a:r>
            <a:r>
              <a:rPr sz="1400" spc="15" dirty="0">
                <a:latin typeface="SimSun"/>
                <a:cs typeface="SimSun"/>
              </a:rPr>
              <a:t>e</a:t>
            </a:r>
            <a:r>
              <a:rPr sz="1400" spc="-225" dirty="0">
                <a:latin typeface="SimSun"/>
                <a:cs typeface="SimSun"/>
              </a:rPr>
              <a:t>r</a:t>
            </a:r>
            <a:r>
              <a:rPr sz="1400" spc="95" dirty="0">
                <a:latin typeface="SimSun"/>
                <a:cs typeface="SimSun"/>
              </a:rPr>
              <a:t>o</a:t>
            </a:r>
            <a:endParaRPr sz="1400" dirty="0">
              <a:latin typeface="SimSun"/>
              <a:cs typeface="SimSun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8D12E97-687F-B306-4864-3477FEE70C1F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32EB0-EE46-22B2-67DB-D7698B6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362D8AC-9B61-6C53-2875-33AD93A4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更多平滑技术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CB9F27A-2E34-6F1B-F187-6C2C91C78E35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bject 3">
            <a:extLst>
              <a:ext uri="{FF2B5EF4-FFF2-40B4-BE49-F238E27FC236}">
                <a16:creationId xmlns:a16="http://schemas.microsoft.com/office/drawing/2014/main" id="{FB25D695-9773-B855-155C-8E03E655FCB1}"/>
              </a:ext>
            </a:extLst>
          </p:cNvPr>
          <p:cNvSpPr txBox="1"/>
          <p:nvPr/>
        </p:nvSpPr>
        <p:spPr>
          <a:xfrm>
            <a:off x="2359423" y="1180644"/>
            <a:ext cx="7752140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ts val="2845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" altLang="zh-CN" sz="2400" spc="70" dirty="0">
                <a:latin typeface="Microsoft YaHei"/>
                <a:cs typeface="Microsoft YaHei"/>
              </a:rPr>
              <a:t>Good-Turing</a:t>
            </a:r>
            <a:r>
              <a:rPr lang="zh-CN" altLang="en-US" sz="2400" spc="70" dirty="0">
                <a:latin typeface="Microsoft YaHei"/>
                <a:cs typeface="Microsoft YaHei"/>
              </a:rPr>
              <a:t>平滑</a:t>
            </a:r>
            <a:endParaRPr sz="2400" dirty="0">
              <a:latin typeface="Microsoft YaHei"/>
              <a:cs typeface="Microsoft YaHei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77EBCB0-A228-32FF-982C-4E266B10827E}"/>
              </a:ext>
            </a:extLst>
          </p:cNvPr>
          <p:cNvSpPr txBox="1"/>
          <p:nvPr/>
        </p:nvSpPr>
        <p:spPr>
          <a:xfrm>
            <a:off x="2359358" y="4157021"/>
            <a:ext cx="7752140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ts val="2845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" altLang="zh-CN" sz="2400" spc="70" dirty="0" err="1">
                <a:latin typeface="Microsoft YaHei"/>
                <a:cs typeface="Microsoft YaHei"/>
              </a:rPr>
              <a:t>Kneser</a:t>
            </a:r>
            <a:r>
              <a:rPr lang="en" altLang="zh-CN" sz="2400" spc="70" dirty="0">
                <a:latin typeface="Microsoft YaHei"/>
                <a:cs typeface="Microsoft YaHei"/>
              </a:rPr>
              <a:t>-Ney</a:t>
            </a:r>
            <a:r>
              <a:rPr lang="zh-CN" altLang="en-US" sz="2400" spc="70" dirty="0">
                <a:latin typeface="Microsoft YaHei"/>
                <a:cs typeface="Microsoft YaHei"/>
              </a:rPr>
              <a:t>平滑</a:t>
            </a:r>
            <a:endParaRPr sz="2400" dirty="0">
              <a:latin typeface="Microsoft YaHei"/>
              <a:cs typeface="Microsoft YaHe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3D30ED-2042-764B-AFC5-96F0C55907DC}"/>
              </a:ext>
            </a:extLst>
          </p:cNvPr>
          <p:cNvSpPr txBox="1"/>
          <p:nvPr/>
        </p:nvSpPr>
        <p:spPr>
          <a:xfrm>
            <a:off x="2719016" y="1785717"/>
            <a:ext cx="726495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2000" dirty="0"/>
              <a:t>核心思想：用观察到的低频</a:t>
            </a:r>
            <a:r>
              <a:rPr kumimoji="1" lang="en" altLang="zh-CN" sz="2000" dirty="0"/>
              <a:t>n-gram</a:t>
            </a:r>
            <a:r>
              <a:rPr kumimoji="1" lang="zh-CN" altLang="en-US" sz="2000" dirty="0"/>
              <a:t>频率预估未出现 </a:t>
            </a:r>
            <a:r>
              <a:rPr kumimoji="1" lang="en" altLang="zh-CN" sz="2000" dirty="0"/>
              <a:t>n-gram</a:t>
            </a:r>
            <a:r>
              <a:rPr kumimoji="1" lang="zh-CN" altLang="en-US" sz="2000" dirty="0"/>
              <a:t>的概率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BCFDD3-3F7A-5A7F-61F9-BFA82D292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535" y="2180950"/>
            <a:ext cx="5528930" cy="17187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5F77C6-36CE-73C3-560F-216E4EF5D0C4}"/>
              </a:ext>
            </a:extLst>
          </p:cNvPr>
          <p:cNvSpPr txBox="1"/>
          <p:nvPr/>
        </p:nvSpPr>
        <p:spPr>
          <a:xfrm>
            <a:off x="2719016" y="4786213"/>
            <a:ext cx="726495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2000" dirty="0"/>
              <a:t>核心思想：结合绝对折扣 </a:t>
            </a:r>
            <a:r>
              <a:rPr kumimoji="1" lang="en-US" altLang="zh-CN" sz="2000" dirty="0"/>
              <a:t>+ </a:t>
            </a:r>
            <a:r>
              <a:rPr kumimoji="1" lang="zh-CN" altLang="en-US" sz="2000" dirty="0"/>
              <a:t>考虑单词的延续概率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B3D662-F39C-1404-A755-66D467600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019" y="5275378"/>
            <a:ext cx="7772400" cy="13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EF3EA-6759-5EA8-9E44-00FAF5CB1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161D1A-18FC-18C2-CE0D-855E5169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Bi-gram </a:t>
            </a:r>
            <a:r>
              <a:rPr lang="zh-CN" altLang="en-US" dirty="0"/>
              <a:t>语言模型用于文本生成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EDF38B8C-6E78-FF51-81C1-01EB067A3096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bject 3">
            <a:extLst>
              <a:ext uri="{FF2B5EF4-FFF2-40B4-BE49-F238E27FC236}">
                <a16:creationId xmlns:a16="http://schemas.microsoft.com/office/drawing/2014/main" id="{DCCDFE90-57C5-30B4-6F9A-EB51FF890141}"/>
              </a:ext>
            </a:extLst>
          </p:cNvPr>
          <p:cNvSpPr txBox="1"/>
          <p:nvPr/>
        </p:nvSpPr>
        <p:spPr>
          <a:xfrm>
            <a:off x="2348725" y="1158640"/>
            <a:ext cx="8953683" cy="178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zh-CN" altLang="en-US" sz="2400" spc="70" dirty="0">
                <a:latin typeface="Microsoft YaHei"/>
                <a:cs typeface="Microsoft YaHei"/>
              </a:rPr>
              <a:t>根据条件概率选择一个随机二元组 </a:t>
            </a:r>
            <a:r>
              <a:rPr lang="en-US" altLang="zh-CN" sz="2400" spc="70" dirty="0">
                <a:latin typeface="Microsoft YaHei"/>
                <a:cs typeface="Microsoft YaHei"/>
              </a:rPr>
              <a:t>(&lt;</a:t>
            </a:r>
            <a:r>
              <a:rPr lang="en" altLang="zh-CN" sz="2400" spc="70" dirty="0">
                <a:latin typeface="Microsoft YaHei"/>
                <a:cs typeface="Microsoft YaHei"/>
              </a:rPr>
              <a:t>s&gt;, w)</a:t>
            </a:r>
          </a:p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zh-CN" altLang="en-US" sz="2400" spc="70" dirty="0">
                <a:latin typeface="Microsoft YaHei"/>
                <a:cs typeface="Microsoft YaHei"/>
              </a:rPr>
              <a:t>生成 </a:t>
            </a:r>
            <a:r>
              <a:rPr lang="en" altLang="zh-CN" sz="2400" spc="70" dirty="0">
                <a:latin typeface="Microsoft YaHei"/>
                <a:cs typeface="Microsoft YaHei"/>
              </a:rPr>
              <a:t>w </a:t>
            </a:r>
            <a:r>
              <a:rPr lang="zh-CN" altLang="en-US" sz="2400" spc="70" dirty="0">
                <a:latin typeface="Microsoft YaHei"/>
                <a:cs typeface="Microsoft YaHei"/>
              </a:rPr>
              <a:t>之后，继续根据概率选择一个随机二元组 </a:t>
            </a:r>
            <a:r>
              <a:rPr lang="en-US" altLang="zh-CN" sz="2400" spc="70" dirty="0">
                <a:latin typeface="Microsoft YaHei"/>
                <a:cs typeface="Microsoft YaHei"/>
              </a:rPr>
              <a:t>(</a:t>
            </a:r>
            <a:r>
              <a:rPr lang="en" altLang="zh-CN" sz="2400" spc="70" dirty="0">
                <a:latin typeface="Microsoft YaHei"/>
                <a:cs typeface="Microsoft YaHei"/>
              </a:rPr>
              <a:t>w, x)</a:t>
            </a:r>
          </a:p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zh-CN" altLang="en-US" sz="2400" spc="70" dirty="0">
                <a:latin typeface="Microsoft YaHei"/>
                <a:cs typeface="Microsoft YaHei"/>
              </a:rPr>
              <a:t>依此类推，直到选择到 </a:t>
            </a:r>
            <a:r>
              <a:rPr lang="en-US" altLang="zh-CN" sz="2400" spc="70" dirty="0">
                <a:latin typeface="Microsoft YaHei"/>
                <a:cs typeface="Microsoft YaHei"/>
              </a:rPr>
              <a:t>&lt;/</a:t>
            </a:r>
            <a:r>
              <a:rPr lang="en" altLang="zh-CN" sz="2400" spc="70" dirty="0">
                <a:latin typeface="Microsoft YaHei"/>
                <a:cs typeface="Microsoft YaHei"/>
              </a:rPr>
              <a:t>s&gt;</a:t>
            </a:r>
          </a:p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zh-CN" altLang="en-US" sz="2400" spc="70" dirty="0">
                <a:latin typeface="Microsoft YaHei"/>
                <a:cs typeface="Microsoft YaHei"/>
              </a:rPr>
              <a:t>然后将单词串在一起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589C35D-69DE-553E-1D46-81327B578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633" y="3346536"/>
            <a:ext cx="52578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&lt;s&gt; I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   I</a:t>
            </a:r>
            <a:r>
              <a:rPr lang="en-US" sz="1800" dirty="0">
                <a:latin typeface="Courier"/>
                <a:cs typeface="Courier"/>
              </a:rPr>
              <a:t> want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     want</a:t>
            </a:r>
            <a:r>
              <a:rPr lang="en-US" sz="1800" dirty="0">
                <a:latin typeface="Courier"/>
                <a:cs typeface="Courier"/>
              </a:rPr>
              <a:t> to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          to</a:t>
            </a:r>
            <a:r>
              <a:rPr lang="en-US" sz="1800" dirty="0">
                <a:latin typeface="Courier"/>
                <a:cs typeface="Courier"/>
              </a:rPr>
              <a:t> eat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             eat</a:t>
            </a:r>
            <a:r>
              <a:rPr lang="en-US" sz="1800" dirty="0">
                <a:latin typeface="Courier"/>
                <a:cs typeface="Courier"/>
              </a:rPr>
              <a:t> Chinese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                 Chinese</a:t>
            </a:r>
            <a:r>
              <a:rPr lang="en-US" sz="1800" dirty="0">
                <a:latin typeface="Courier"/>
                <a:cs typeface="Courier"/>
              </a:rPr>
              <a:t> food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                         food </a:t>
            </a:r>
            <a:r>
              <a:rPr lang="en-US" sz="1800" dirty="0">
                <a:latin typeface="Courier"/>
                <a:cs typeface="Courier"/>
              </a:rPr>
              <a:t> &lt;/s&gt;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CC0000"/>
                </a:solidFill>
                <a:latin typeface="Courier"/>
                <a:cs typeface="Courier"/>
              </a:rPr>
              <a:t>I want to eat Chinese food</a:t>
            </a:r>
          </a:p>
          <a:p>
            <a:endParaRPr lang="en-US" sz="1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96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67913-4FBC-F7C5-8A63-1B3D44F4A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574C0F-42B4-60D6-E5E4-BE2086A1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语言模型的文本生成效果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32DA181-85A3-397C-B19D-EA2AAF3C87A1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bject 3">
            <a:extLst>
              <a:ext uri="{FF2B5EF4-FFF2-40B4-BE49-F238E27FC236}">
                <a16:creationId xmlns:a16="http://schemas.microsoft.com/office/drawing/2014/main" id="{85BE131D-5973-C5A8-8CA5-DAE67FC62D32}"/>
              </a:ext>
            </a:extLst>
          </p:cNvPr>
          <p:cNvSpPr txBox="1"/>
          <p:nvPr/>
        </p:nvSpPr>
        <p:spPr>
          <a:xfrm>
            <a:off x="2348725" y="1158640"/>
            <a:ext cx="8953683" cy="418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zh-CN" altLang="en-US" sz="2400" spc="70" dirty="0">
                <a:latin typeface="Microsoft YaHei"/>
                <a:cs typeface="Microsoft YaHei"/>
              </a:rPr>
              <a:t>基于莎士比亚作品作为训练语料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143AE2-8296-E2E1-9FBE-34CFBD572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25" y="2183493"/>
            <a:ext cx="9185174" cy="371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41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ECF90-BD37-9553-E54C-BD6DE91EC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71AC8EE-CE5D-BB36-0399-E95F7B81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语言模型的文本生成效果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2DBCEB2-D2F7-B680-C240-9C7CBA26CBAD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bject 3">
            <a:extLst>
              <a:ext uri="{FF2B5EF4-FFF2-40B4-BE49-F238E27FC236}">
                <a16:creationId xmlns:a16="http://schemas.microsoft.com/office/drawing/2014/main" id="{5FE83090-9CAB-B053-B240-9173E297A1A5}"/>
              </a:ext>
            </a:extLst>
          </p:cNvPr>
          <p:cNvSpPr txBox="1"/>
          <p:nvPr/>
        </p:nvSpPr>
        <p:spPr>
          <a:xfrm>
            <a:off x="2348725" y="1158640"/>
            <a:ext cx="8953683" cy="418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zh-CN" altLang="en-US" sz="2400" spc="70" dirty="0">
                <a:latin typeface="Microsoft YaHei"/>
                <a:cs typeface="Microsoft YaHei"/>
              </a:rPr>
              <a:t>基于华尔街日报作为训练语料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DA95421F-008D-122F-D9C7-FAC43F196A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25" y="2183493"/>
            <a:ext cx="9142117" cy="335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64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5F50C-E7FB-47EC-3948-3816D3B1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EB2AE8-60AF-BCDB-1A8D-7FEE6078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N-gram</a:t>
            </a:r>
            <a:r>
              <a:rPr lang="zh-CN" altLang="en-US" dirty="0"/>
              <a:t>语言模型小节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6809356-D302-8206-19F5-58E26B9E8AD7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bject 3">
            <a:extLst>
              <a:ext uri="{FF2B5EF4-FFF2-40B4-BE49-F238E27FC236}">
                <a16:creationId xmlns:a16="http://schemas.microsoft.com/office/drawing/2014/main" id="{08981E54-855C-9523-9CBA-AAD0F86634E3}"/>
              </a:ext>
            </a:extLst>
          </p:cNvPr>
          <p:cNvSpPr txBox="1"/>
          <p:nvPr/>
        </p:nvSpPr>
        <p:spPr>
          <a:xfrm>
            <a:off x="2146706" y="1474545"/>
            <a:ext cx="8953683" cy="418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" altLang="zh-CN" sz="2400" spc="70" dirty="0">
                <a:latin typeface="Microsoft YaHei"/>
                <a:cs typeface="Microsoft YaHei"/>
              </a:rPr>
              <a:t>N-gram</a:t>
            </a:r>
            <a:r>
              <a:rPr lang="zh-CN" altLang="en-US" sz="2400" spc="70" dirty="0">
                <a:latin typeface="Microsoft YaHei"/>
                <a:cs typeface="Microsoft YaHei"/>
              </a:rPr>
              <a:t> 语言模型基石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BEE946-D1E1-F914-6A6C-9539CE3AC891}"/>
              </a:ext>
            </a:extLst>
          </p:cNvPr>
          <p:cNvSpPr txBox="1"/>
          <p:nvPr/>
        </p:nvSpPr>
        <p:spPr>
          <a:xfrm>
            <a:off x="2655221" y="2061031"/>
            <a:ext cx="726495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2000" dirty="0"/>
              <a:t>基于统计的条件概率建模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EFFC82-0F8D-44B9-89DF-1D15ABCAF08E}"/>
              </a:ext>
            </a:extLst>
          </p:cNvPr>
          <p:cNvSpPr txBox="1"/>
          <p:nvPr/>
        </p:nvSpPr>
        <p:spPr>
          <a:xfrm>
            <a:off x="2655221" y="2536846"/>
            <a:ext cx="726495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2000" dirty="0"/>
              <a:t>马尔可夫假设：当前词仅依赖前</a:t>
            </a:r>
            <a:r>
              <a:rPr kumimoji="1" lang="en" altLang="zh-CN" sz="2000" dirty="0"/>
              <a:t>N-1</a:t>
            </a:r>
            <a:r>
              <a:rPr kumimoji="1" lang="zh-CN" altLang="en-US" sz="2000" dirty="0"/>
              <a:t>个词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D023F4-64FE-1728-C147-F957EFFD0937}"/>
              </a:ext>
            </a:extLst>
          </p:cNvPr>
          <p:cNvSpPr txBox="1"/>
          <p:nvPr/>
        </p:nvSpPr>
        <p:spPr>
          <a:xfrm>
            <a:off x="2655221" y="3016380"/>
            <a:ext cx="726495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" altLang="zh-CN" sz="2000" dirty="0"/>
              <a:t> NLP</a:t>
            </a:r>
            <a:r>
              <a:rPr kumimoji="1" lang="zh-CN" altLang="en-US" sz="2000" dirty="0"/>
              <a:t> 早期核心模型、基线系统标配、复杂模型理解基础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39C22FC-77CD-A083-9D20-A2847B0C6EAB}"/>
              </a:ext>
            </a:extLst>
          </p:cNvPr>
          <p:cNvSpPr txBox="1"/>
          <p:nvPr/>
        </p:nvSpPr>
        <p:spPr>
          <a:xfrm>
            <a:off x="2146706" y="3589988"/>
            <a:ext cx="8953683" cy="418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" altLang="zh-CN" sz="2400" spc="70" dirty="0">
                <a:latin typeface="Microsoft YaHei"/>
                <a:cs typeface="Microsoft YaHei"/>
              </a:rPr>
              <a:t>N-gram</a:t>
            </a:r>
            <a:r>
              <a:rPr lang="zh-CN" altLang="en-US" sz="2400" spc="70" dirty="0">
                <a:latin typeface="Microsoft YaHei"/>
                <a:cs typeface="Microsoft YaHei"/>
              </a:rPr>
              <a:t> 语言模型局限性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059F52-1B0D-1130-1EB2-E154F033A2AF}"/>
              </a:ext>
            </a:extLst>
          </p:cNvPr>
          <p:cNvSpPr txBox="1"/>
          <p:nvPr/>
        </p:nvSpPr>
        <p:spPr>
          <a:xfrm>
            <a:off x="2655221" y="4261471"/>
            <a:ext cx="7264956" cy="18242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/>
              <a:t>1️⃣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数据稀疏性：指数级组合 </a:t>
            </a:r>
            <a:r>
              <a:rPr kumimoji="1" lang="en" altLang="zh-CN" sz="2000" dirty="0"/>
              <a:t>vs </a:t>
            </a:r>
            <a:r>
              <a:rPr kumimoji="1" lang="zh-CN" altLang="en-US" sz="2000" dirty="0"/>
              <a:t>有限语料 → 平滑技术治标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000" dirty="0"/>
              <a:t>2️⃣ </a:t>
            </a:r>
            <a:r>
              <a:rPr kumimoji="1" lang="zh-CN" altLang="en-US" sz="2000" dirty="0"/>
              <a:t> 局部依赖限制：无法捕捉长距离关联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000" dirty="0"/>
              <a:t>3️⃣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语义盲区：仅统计词序，无深层理解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000" dirty="0"/>
              <a:t>4️⃣ </a:t>
            </a:r>
            <a:r>
              <a:rPr kumimoji="1" lang="zh-CN" altLang="en-US" sz="2000" dirty="0"/>
              <a:t> 生成局限：重复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无意义文本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000" dirty="0"/>
              <a:t>5️⃣ </a:t>
            </a:r>
            <a:r>
              <a:rPr kumimoji="1" lang="zh-CN" altLang="en-US" sz="2000" dirty="0"/>
              <a:t> 维度灾难：</a:t>
            </a:r>
            <a:r>
              <a:rPr kumimoji="1" lang="en" altLang="zh-CN" sz="2000" dirty="0"/>
              <a:t>N↑</a:t>
            </a:r>
            <a:r>
              <a:rPr kumimoji="1" lang="zh-CN" altLang="en-US" sz="2000" dirty="0"/>
              <a:t>导致参数爆炸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4FD1F0-CC4B-2BF3-A41E-73EE275A3785}"/>
              </a:ext>
            </a:extLst>
          </p:cNvPr>
          <p:cNvSpPr txBox="1"/>
          <p:nvPr/>
        </p:nvSpPr>
        <p:spPr>
          <a:xfrm>
            <a:off x="7816876" y="1184551"/>
            <a:ext cx="4685464" cy="7906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🔥 推动神经网络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/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Inter"/>
              </a:rPr>
              <a:t>Transformer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发展</a:t>
            </a:r>
            <a:b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</a:b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🔑 理解语言模型演进的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"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Inter"/>
              </a:rPr>
              <a:t>Hello World"</a:t>
            </a:r>
          </a:p>
        </p:txBody>
      </p:sp>
    </p:spTree>
    <p:extLst>
      <p:ext uri="{BB962C8B-B14F-4D97-AF65-F5344CB8AC3E}">
        <p14:creationId xmlns:p14="http://schemas.microsoft.com/office/powerpoint/2010/main" val="420904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1139D-25AD-41A5-875A-41DD83F9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C5C3F56-E74F-115B-AD9E-78897977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N-gram</a:t>
            </a:r>
            <a:r>
              <a:rPr lang="zh-CN" altLang="en-US" dirty="0"/>
              <a:t>模型应用场景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12C4ADFB-B180-08CC-0070-5D07063A3805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E4C5F6C-9543-0A8F-B428-05979A5C1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708" y="3278170"/>
            <a:ext cx="5677571" cy="2897372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555AE5B-6DD5-F5D7-D137-C0412DE3587F}"/>
              </a:ext>
            </a:extLst>
          </p:cNvPr>
          <p:cNvSpPr txBox="1"/>
          <p:nvPr/>
        </p:nvSpPr>
        <p:spPr>
          <a:xfrm>
            <a:off x="2486947" y="1133634"/>
            <a:ext cx="8953683" cy="418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" altLang="zh-CN" sz="2400" spc="70" dirty="0">
                <a:latin typeface="Microsoft YaHei"/>
                <a:cs typeface="Microsoft YaHei"/>
              </a:rPr>
              <a:t>N-gram</a:t>
            </a:r>
            <a:r>
              <a:rPr lang="zh-CN" altLang="en-US" sz="2400" spc="70" dirty="0">
                <a:latin typeface="Microsoft YaHei"/>
                <a:cs typeface="Microsoft YaHei"/>
              </a:rPr>
              <a:t> 语言模型核心优势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1B51F1-3B3C-E20E-4F59-A3F32E05AE70}"/>
              </a:ext>
            </a:extLst>
          </p:cNvPr>
          <p:cNvSpPr txBox="1"/>
          <p:nvPr/>
        </p:nvSpPr>
        <p:spPr>
          <a:xfrm>
            <a:off x="2775097" y="1717982"/>
            <a:ext cx="6097772" cy="1297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🚀  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高效计算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：线性复杂度，实时响应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📖  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可解释性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：基于统计概率，决策透明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💡  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低资源友好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：小数据可用，轻量部署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49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44B63-9DE5-F2A8-2B58-8A31B06E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970D035-762A-05F6-2900-36E35D93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N-gram</a:t>
            </a:r>
            <a:r>
              <a:rPr lang="zh-CN" altLang="en-US" dirty="0"/>
              <a:t>模型用于拼写纠错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0B2DC71-593A-E6D4-A912-3F200BE29862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object 3">
            <a:extLst>
              <a:ext uri="{FF2B5EF4-FFF2-40B4-BE49-F238E27FC236}">
                <a16:creationId xmlns:a16="http://schemas.microsoft.com/office/drawing/2014/main" id="{D8DB9C05-DEDB-DC76-CC20-2154DDCF4C21}"/>
              </a:ext>
            </a:extLst>
          </p:cNvPr>
          <p:cNvSpPr txBox="1"/>
          <p:nvPr/>
        </p:nvSpPr>
        <p:spPr>
          <a:xfrm>
            <a:off x="2486947" y="1133634"/>
            <a:ext cx="8953683" cy="418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zh-CN" altLang="en-US" sz="2400" spc="70" dirty="0">
                <a:latin typeface="Microsoft YaHei"/>
                <a:cs typeface="Microsoft YaHei"/>
              </a:rPr>
              <a:t>核心原理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72A6B1-CF9D-6C7A-A11C-5D599AE2C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367" y="1971369"/>
            <a:ext cx="8837700" cy="42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EA330-9DE2-EA58-D222-369928457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93C0862-CE1D-5747-0004-238E9E18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N-gram</a:t>
            </a:r>
            <a:r>
              <a:rPr lang="zh-CN" altLang="en-US" dirty="0"/>
              <a:t>模型用于拼写纠错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1618675E-1CC0-785C-24EF-F26622983290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object 3">
            <a:extLst>
              <a:ext uri="{FF2B5EF4-FFF2-40B4-BE49-F238E27FC236}">
                <a16:creationId xmlns:a16="http://schemas.microsoft.com/office/drawing/2014/main" id="{8F9710A6-2081-D74D-6390-57AC87B7F9C9}"/>
              </a:ext>
            </a:extLst>
          </p:cNvPr>
          <p:cNvSpPr txBox="1"/>
          <p:nvPr/>
        </p:nvSpPr>
        <p:spPr>
          <a:xfrm>
            <a:off x="2486947" y="1133634"/>
            <a:ext cx="8953683" cy="424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zh-CN" altLang="en-US" sz="2400" spc="70" dirty="0">
                <a:latin typeface="Microsoft YaHei"/>
                <a:cs typeface="Microsoft YaHei"/>
              </a:rPr>
              <a:t>用 </a:t>
            </a:r>
            <a:r>
              <a:rPr lang="en-US" altLang="zh-CN" sz="2400" spc="70" dirty="0">
                <a:latin typeface="Microsoft YaHei"/>
                <a:cs typeface="Microsoft YaHei"/>
              </a:rPr>
              <a:t>3-</a:t>
            </a:r>
            <a:r>
              <a:rPr lang="en" altLang="zh-CN" sz="2400" spc="70" dirty="0">
                <a:latin typeface="Microsoft YaHei"/>
                <a:cs typeface="Microsoft YaHei"/>
              </a:rPr>
              <a:t>gram</a:t>
            </a:r>
            <a:r>
              <a:rPr lang="zh-CN" altLang="en-US" sz="2400" spc="70" dirty="0">
                <a:latin typeface="Microsoft YaHei"/>
                <a:cs typeface="Microsoft YaHei"/>
              </a:rPr>
              <a:t> 模型来检查 “</a:t>
            </a:r>
            <a:r>
              <a:rPr lang="en" altLang="zh-CN" sz="2400" spc="70" dirty="0">
                <a:latin typeface="Microsoft YaHei"/>
                <a:cs typeface="Microsoft YaHei"/>
              </a:rPr>
              <a:t>I want to eat an </a:t>
            </a:r>
            <a:r>
              <a:rPr lang="en" altLang="zh-CN" sz="2400" spc="70" dirty="0" err="1">
                <a:latin typeface="Microsoft YaHei"/>
                <a:cs typeface="Microsoft YaHei"/>
              </a:rPr>
              <a:t>appel</a:t>
            </a:r>
            <a:r>
              <a:rPr lang="en" altLang="zh-CN" sz="2400" spc="70" dirty="0">
                <a:latin typeface="Microsoft YaHei"/>
                <a:cs typeface="Microsoft YaHei"/>
              </a:rPr>
              <a:t>”</a:t>
            </a:r>
            <a:r>
              <a:rPr lang="zh-CN" altLang="en-US" sz="2400" spc="70" dirty="0">
                <a:latin typeface="Microsoft YaHei"/>
                <a:cs typeface="Microsoft YaHei"/>
              </a:rPr>
              <a:t>这句话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075BFA-AB7D-8F10-91D6-3ADB0C985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688" y="1910567"/>
            <a:ext cx="7640128" cy="45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5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8EB9-893D-C300-044F-6585FC491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E704C93-44E4-EC0D-AB9B-243F930A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N-gram</a:t>
            </a:r>
            <a:r>
              <a:rPr lang="zh-CN" altLang="en-US" dirty="0"/>
              <a:t>模型用于拼写纠错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8F22D94-9441-F7AA-6EA1-D074E8029DD0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object 3">
            <a:extLst>
              <a:ext uri="{FF2B5EF4-FFF2-40B4-BE49-F238E27FC236}">
                <a16:creationId xmlns:a16="http://schemas.microsoft.com/office/drawing/2014/main" id="{02DF97E9-0F69-4A62-038C-7C00A1CA8496}"/>
              </a:ext>
            </a:extLst>
          </p:cNvPr>
          <p:cNvSpPr txBox="1"/>
          <p:nvPr/>
        </p:nvSpPr>
        <p:spPr>
          <a:xfrm>
            <a:off x="2486947" y="1133634"/>
            <a:ext cx="8953683" cy="424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altLang="zh-CN" sz="2400" spc="70" dirty="0">
                <a:latin typeface="Microsoft YaHei"/>
                <a:cs typeface="Microsoft YaHei"/>
              </a:rPr>
              <a:t>N-gram </a:t>
            </a:r>
            <a:r>
              <a:rPr lang="zh-CN" altLang="en-US" sz="2400" spc="70" dirty="0">
                <a:latin typeface="Microsoft YaHei"/>
                <a:cs typeface="Microsoft YaHei"/>
              </a:rPr>
              <a:t>纠错两步走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1A9348-332F-A10C-5AD5-882BCD65B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9051" y="1828799"/>
            <a:ext cx="6609255" cy="44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BDC1C-F607-4C81-2BE2-E67C4B76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2FF8865-93C9-F5E1-B4F2-86AD1F36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语言模型（</a:t>
            </a:r>
            <a:r>
              <a:rPr kumimoji="1" lang="en" altLang="zh-CN" dirty="0"/>
              <a:t>Language Model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31AE953-55BE-3D4D-19A4-A56C277E4253}"/>
              </a:ext>
            </a:extLst>
          </p:cNvPr>
          <p:cNvSpPr txBox="1"/>
          <p:nvPr/>
        </p:nvSpPr>
        <p:spPr>
          <a:xfrm>
            <a:off x="4221480" y="2446063"/>
            <a:ext cx="3977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李明回家的路上被小狗咬了 </a:t>
            </a:r>
            <a:endParaRPr lang="en-US" altLang="zh-CN" sz="24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小狗回家的路上被李明咬了 </a:t>
            </a:r>
            <a:endParaRPr lang="zh-CN" altLang="en-US" sz="2400" dirty="0">
              <a:effectLst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A803BD-58E5-0E43-8990-C0FA41C4E56E}"/>
              </a:ext>
            </a:extLst>
          </p:cNvPr>
          <p:cNvSpPr/>
          <p:nvPr/>
        </p:nvSpPr>
        <p:spPr>
          <a:xfrm>
            <a:off x="4107180" y="2346886"/>
            <a:ext cx="4206240" cy="6461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7F9DF3D-5DF9-C98D-6856-306419BF061F}"/>
              </a:ext>
            </a:extLst>
          </p:cNvPr>
          <p:cNvSpPr txBox="1"/>
          <p:nvPr/>
        </p:nvSpPr>
        <p:spPr>
          <a:xfrm>
            <a:off x="2561726" y="4682326"/>
            <a:ext cx="89701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P(</a:t>
            </a:r>
            <a:r>
              <a:rPr lang="zh-CN" altLang="en-US" sz="2400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李明回家的路上被小狗咬了</a:t>
            </a:r>
            <a:r>
              <a:rPr lang="en-US" altLang="zh-CN" sz="2400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) &gt; </a:t>
            </a:r>
            <a:r>
              <a:rPr lang="en-US" sz="2400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P(</a:t>
            </a:r>
            <a:r>
              <a:rPr lang="zh-CN" altLang="en-US" sz="2400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小狗回家的路上被李明咬了</a:t>
            </a:r>
            <a:r>
              <a:rPr lang="en-US" altLang="zh-CN" sz="2400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endParaRPr lang="zh-CN" altLang="en-US" sz="2400" dirty="0">
              <a:effectLst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50CADBE3-78DB-2C43-6E89-BD7AD9634CB7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93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DF2A-98EC-0E2B-774B-5F9C6FD07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2458A67-E8FA-7607-4FC9-8A01ECDD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N-gram</a:t>
            </a:r>
            <a:r>
              <a:rPr lang="zh-CN" altLang="en-US" dirty="0"/>
              <a:t>模型用于语音识别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826E7EE-B9ED-28B5-9B6D-8DA54952CAED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E391001C-A6BA-61D0-D64E-7427A9E28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1774" y="942990"/>
            <a:ext cx="8139762" cy="57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3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7862-C861-99BA-21F2-065098CF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339D1B-6447-9597-1623-0B33946A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N-gram</a:t>
            </a:r>
            <a:r>
              <a:rPr lang="zh-CN" altLang="en-US" dirty="0"/>
              <a:t>模型用于语音识别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DF55F6D-9226-D4A9-1085-25D441AAF4AB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379599B-B7BE-1A49-ABD7-E154F64EA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1762" y="1597680"/>
            <a:ext cx="5242294" cy="1686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CE54C2-4210-2CA7-B939-0AE40F7FB6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5980" y="1537158"/>
            <a:ext cx="3268566" cy="1746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7651C7-C207-F0F0-C6E9-1D398C5A8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0467" y="4133407"/>
            <a:ext cx="5664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0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193DE-B4E5-71CB-21C5-C89D20C0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AB1CB8-D893-4BA8-128F-6E77CD08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50F64A6-E2D1-9B23-96D7-78E811BCD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2919036"/>
              </p:ext>
            </p:extLst>
          </p:nvPr>
        </p:nvGraphicFramePr>
        <p:xfrm>
          <a:off x="2535563" y="1424410"/>
          <a:ext cx="9196467" cy="4551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2F89016-E615-25D4-ED87-5B2F3D18AC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134913"/>
              </p:ext>
            </p:extLst>
          </p:nvPr>
        </p:nvGraphicFramePr>
        <p:xfrm>
          <a:off x="117869" y="836321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8446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0" y="1492249"/>
            <a:ext cx="12192000" cy="3803651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7" y="2718035"/>
            <a:ext cx="10167125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9600" b="1" spc="20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本小节结束</a:t>
            </a:r>
            <a:endParaRPr kumimoji="0" lang="en-US" altLang="zh-CN" sz="96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90000">
                    <a:srgbClr val="2D3D79">
                      <a:lumMod val="20000"/>
                      <a:lumOff val="80000"/>
                    </a:srgbClr>
                  </a:gs>
                  <a:gs pos="0">
                    <a:prstClr val="white"/>
                  </a:gs>
                </a:gsLst>
                <a:lin ang="2700000" scaled="1"/>
              </a:gra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399" y="455165"/>
            <a:ext cx="2017951" cy="3718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2436" y="5410907"/>
            <a:ext cx="10167125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6600" b="1" spc="200" dirty="0">
                <a:solidFill>
                  <a:srgbClr val="203864"/>
                </a:soli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谢 谢</a:t>
            </a:r>
            <a:endParaRPr kumimoji="0" lang="en-US" altLang="zh-CN" sz="6600" b="1" i="0" u="none" strike="noStrike" kern="1200" cap="none" spc="200" normalizeH="0" baseline="0" noProof="0" dirty="0">
              <a:ln>
                <a:noFill/>
              </a:ln>
              <a:solidFill>
                <a:srgbClr val="203864"/>
              </a:solidFill>
              <a:effectLst>
                <a:outerShdw blurRad="152400" dist="190500" dir="5400000" sx="96000" sy="96000" rotWithShape="0">
                  <a:srgbClr val="2D3D79">
                    <a:lumMod val="50000"/>
                    <a:alpha val="3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C513-0A6F-FB69-35F3-5EBD70A67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8BC6739-5D00-8190-A19B-9DB29B41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自然语言处理的发展历程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6640394D-67E8-049E-C33F-8BD14E8F1851}"/>
              </a:ext>
            </a:extLst>
          </p:cNvPr>
          <p:cNvSpPr txBox="1"/>
          <p:nvPr/>
        </p:nvSpPr>
        <p:spPr>
          <a:xfrm>
            <a:off x="3356611" y="1859340"/>
            <a:ext cx="7831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今天天气太热，我回家路上吃了</a:t>
            </a:r>
            <a:r>
              <a:rPr lang="en-US" altLang="zh-CN" sz="24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__ </a:t>
            </a:r>
            <a:r>
              <a:rPr lang="zh-CN" altLang="en-US" sz="2400" dirty="0"/>
              <a:t>  </a:t>
            </a:r>
            <a:endParaRPr lang="en-US" altLang="zh-CN" sz="2400" dirty="0"/>
          </a:p>
          <a:p>
            <a:pPr marL="457200" indent="-457200">
              <a:buAutoNum type="alphaUcPeriod"/>
            </a:pPr>
            <a:r>
              <a:rPr lang="zh-CN" altLang="en-US" sz="2400" dirty="0">
                <a:solidFill>
                  <a:srgbClr val="7C7C7C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包子 </a:t>
            </a:r>
            <a:endParaRPr lang="en-US" altLang="zh-CN" sz="2400" dirty="0">
              <a:solidFill>
                <a:srgbClr val="7C7C7C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457200" indent="-457200">
              <a:buAutoNum type="alphaUcPeriod"/>
            </a:pPr>
            <a:r>
              <a:rPr lang="zh-CN" altLang="en-US" sz="2400" dirty="0">
                <a:solidFill>
                  <a:srgbClr val="7C7C7C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烤红薯 </a:t>
            </a:r>
            <a:endParaRPr lang="en-US" altLang="zh-CN" sz="2400" dirty="0">
              <a:solidFill>
                <a:srgbClr val="7C7C7C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457200" indent="-457200">
              <a:buAutoNum type="alphaUcPeriod"/>
            </a:pPr>
            <a:r>
              <a:rPr lang="zh-CN" altLang="en-US" sz="2400" dirty="0">
                <a:solidFill>
                  <a:srgbClr val="7C7C7C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冰淇淋 </a:t>
            </a:r>
            <a:endParaRPr lang="zh-CN" altLang="en-US" sz="2400" dirty="0">
              <a:effectLst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DAF7DA-6B82-84CF-C67E-EB366076C2D7}"/>
              </a:ext>
            </a:extLst>
          </p:cNvPr>
          <p:cNvSpPr/>
          <p:nvPr/>
        </p:nvSpPr>
        <p:spPr>
          <a:xfrm>
            <a:off x="3356611" y="3030296"/>
            <a:ext cx="1735250" cy="3987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A87FFD1-C97C-BF3F-B03F-41596FA884AC}"/>
              </a:ext>
            </a:extLst>
          </p:cNvPr>
          <p:cNvSpPr txBox="1"/>
          <p:nvPr/>
        </p:nvSpPr>
        <p:spPr>
          <a:xfrm>
            <a:off x="2283704" y="4225476"/>
            <a:ext cx="982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P(</a:t>
            </a:r>
            <a:r>
              <a:rPr lang="zh-CN" altLang="en-US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冰淇淋</a:t>
            </a:r>
            <a:r>
              <a:rPr lang="en-US" altLang="zh-CN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|</a:t>
            </a:r>
            <a:r>
              <a:rPr lang="zh-CN" altLang="en-US" b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今天天气太热，我回家路上吃了</a:t>
            </a:r>
            <a:r>
              <a:rPr lang="en-US" altLang="zh-CN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) &gt; </a:t>
            </a:r>
            <a:r>
              <a:rPr lang="en-US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P(</a:t>
            </a:r>
            <a:r>
              <a:rPr lang="zh-CN" altLang="en-US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烤红薯</a:t>
            </a:r>
            <a:r>
              <a:rPr lang="en-US" altLang="zh-CN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|</a:t>
            </a:r>
            <a:r>
              <a:rPr lang="zh-CN" altLang="en-US" b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今天天气太热，我回家路上吃了</a:t>
            </a:r>
            <a:r>
              <a:rPr lang="en-US" altLang="zh-CN" b="1" dirty="0">
                <a:solidFill>
                  <a:srgbClr val="B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endParaRPr lang="zh-CN" altLang="en-US" dirty="0">
              <a:effectLst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43E3AE0-E9E1-E9F0-2BF5-FE70652E4F14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0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503F-8123-6310-D78D-2386BFBF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219107-C7B8-0A17-B04A-840357CF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语言模型（</a:t>
            </a:r>
            <a:r>
              <a:rPr kumimoji="1" lang="en" altLang="zh-CN" dirty="0"/>
              <a:t>Language Model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4099DA6-491E-1B40-FFB9-5EA74EA01E35}"/>
              </a:ext>
            </a:extLst>
          </p:cNvPr>
          <p:cNvSpPr txBox="1"/>
          <p:nvPr/>
        </p:nvSpPr>
        <p:spPr>
          <a:xfrm>
            <a:off x="2071328" y="1088068"/>
            <a:ext cx="10238213" cy="39113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07365" algn="l"/>
              </a:tabLst>
            </a:pPr>
            <a:r>
              <a:rPr sz="24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24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400" spc="90" dirty="0">
                <a:latin typeface="Microsoft YaHei"/>
                <a:cs typeface="Microsoft YaHei"/>
              </a:rPr>
              <a:t>给每一</a:t>
            </a:r>
            <a:r>
              <a:rPr sz="2400" spc="65" dirty="0">
                <a:latin typeface="Microsoft YaHei"/>
                <a:cs typeface="Microsoft YaHei"/>
              </a:rPr>
              <a:t>个</a:t>
            </a:r>
            <a:r>
              <a:rPr sz="2400" spc="90" dirty="0">
                <a:latin typeface="Microsoft YaHei"/>
                <a:cs typeface="Microsoft YaHei"/>
              </a:rPr>
              <a:t>句</a:t>
            </a:r>
            <a:r>
              <a:rPr sz="2400" spc="65" dirty="0">
                <a:latin typeface="Microsoft YaHei"/>
                <a:cs typeface="Microsoft YaHei"/>
              </a:rPr>
              <a:t>子</a:t>
            </a:r>
            <a:r>
              <a:rPr sz="2400" spc="90" dirty="0">
                <a:latin typeface="Microsoft YaHei"/>
                <a:cs typeface="Microsoft YaHei"/>
              </a:rPr>
              <a:t>都赋</a:t>
            </a:r>
            <a:r>
              <a:rPr sz="2400" spc="65" dirty="0">
                <a:latin typeface="Microsoft YaHei"/>
                <a:cs typeface="Microsoft YaHei"/>
              </a:rPr>
              <a:t>予</a:t>
            </a:r>
            <a:r>
              <a:rPr sz="2400" spc="90" dirty="0">
                <a:latin typeface="Microsoft YaHei"/>
                <a:cs typeface="Microsoft YaHei"/>
              </a:rPr>
              <a:t>其出</a:t>
            </a:r>
            <a:r>
              <a:rPr sz="2400" spc="65" dirty="0">
                <a:latin typeface="Microsoft YaHei"/>
                <a:cs typeface="Microsoft YaHei"/>
              </a:rPr>
              <a:t>现</a:t>
            </a:r>
            <a:r>
              <a:rPr sz="2400" spc="90" dirty="0">
                <a:latin typeface="Microsoft YaHei"/>
                <a:cs typeface="Microsoft YaHei"/>
              </a:rPr>
              <a:t>的概</a:t>
            </a:r>
            <a:r>
              <a:rPr sz="2400" spc="75" dirty="0">
                <a:latin typeface="Microsoft YaHei"/>
                <a:cs typeface="Microsoft YaHei"/>
              </a:rPr>
              <a:t>率</a:t>
            </a:r>
            <a:r>
              <a:rPr sz="2400" spc="95" dirty="0">
                <a:latin typeface="Microsoft YaHei"/>
                <a:cs typeface="Microsoft YaHei"/>
              </a:rPr>
              <a:t>。</a:t>
            </a:r>
            <a:r>
              <a:rPr sz="2400" spc="65" dirty="0">
                <a:latin typeface="Microsoft YaHei"/>
                <a:cs typeface="Microsoft YaHei"/>
              </a:rPr>
              <a:t>以</a:t>
            </a:r>
            <a:r>
              <a:rPr sz="2400" spc="-120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,</a:t>
            </a:r>
            <a:r>
              <a:rPr sz="2625" spc="135" baseline="-15873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r>
              <a:rPr sz="2625" baseline="-15873" dirty="0">
                <a:latin typeface="Cambria Math"/>
                <a:cs typeface="Cambria Math"/>
              </a:rPr>
              <a:t>,</a:t>
            </a:r>
            <a:r>
              <a:rPr sz="2625" spc="172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…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187" baseline="-15873" dirty="0">
                <a:latin typeface="Cambria Math"/>
                <a:cs typeface="Cambria Math"/>
              </a:rPr>
              <a:t>n</a:t>
            </a:r>
            <a:r>
              <a:rPr sz="2625" baseline="-15873" dirty="0">
                <a:latin typeface="Cambria Math"/>
                <a:cs typeface="Cambria Math"/>
              </a:rPr>
              <a:t>,</a:t>
            </a:r>
            <a:r>
              <a:rPr sz="2625" spc="247" baseline="-15873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Microsoft YaHei"/>
                <a:cs typeface="Microsoft YaHei"/>
              </a:rPr>
              <a:t>这</a:t>
            </a:r>
            <a:r>
              <a:rPr sz="2400" spc="75" dirty="0">
                <a:latin typeface="Microsoft YaHei"/>
                <a:cs typeface="Microsoft YaHei"/>
              </a:rPr>
              <a:t>n</a:t>
            </a:r>
            <a:r>
              <a:rPr sz="2400" spc="90" dirty="0">
                <a:latin typeface="Microsoft YaHei"/>
                <a:cs typeface="Microsoft YaHei"/>
              </a:rPr>
              <a:t>个词组成</a:t>
            </a:r>
            <a:endParaRPr sz="2400" dirty="0">
              <a:latin typeface="Microsoft YaHei"/>
              <a:cs typeface="Microsoft YaHei"/>
            </a:endParaRPr>
          </a:p>
          <a:p>
            <a:pPr marL="397510">
              <a:lnSpc>
                <a:spcPct val="100000"/>
              </a:lnSpc>
              <a:spcBef>
                <a:spcPts val="50"/>
              </a:spcBef>
            </a:pPr>
            <a:r>
              <a:rPr sz="2400" dirty="0" err="1">
                <a:latin typeface="Microsoft YaHei"/>
                <a:cs typeface="Microsoft YaHei"/>
              </a:rPr>
              <a:t>的句子为例，它出现的概率为</a:t>
            </a:r>
            <a:endParaRPr lang="en-US" sz="2400" dirty="0">
              <a:latin typeface="Microsoft YaHei"/>
              <a:cs typeface="Microsoft YaHei"/>
            </a:endParaRPr>
          </a:p>
          <a:p>
            <a:pPr marL="397510">
              <a:lnSpc>
                <a:spcPct val="100000"/>
              </a:lnSpc>
              <a:spcBef>
                <a:spcPts val="50"/>
              </a:spcBef>
            </a:pPr>
            <a:endParaRPr lang="en-CN" sz="2400" dirty="0">
              <a:latin typeface="Microsoft YaHei"/>
              <a:cs typeface="Microsoft YaHei"/>
            </a:endParaRPr>
          </a:p>
          <a:p>
            <a:pPr marL="397510">
              <a:lnSpc>
                <a:spcPct val="100000"/>
              </a:lnSpc>
              <a:spcBef>
                <a:spcPts val="50"/>
              </a:spcBef>
            </a:pPr>
            <a:endParaRPr lang="en-CN" sz="2400" dirty="0">
              <a:latin typeface="Microsoft YaHei"/>
              <a:cs typeface="Microsoft YaHei"/>
            </a:endParaRPr>
          </a:p>
          <a:p>
            <a:pPr marL="397510">
              <a:lnSpc>
                <a:spcPct val="100000"/>
              </a:lnSpc>
              <a:spcBef>
                <a:spcPts val="50"/>
              </a:spcBef>
            </a:pPr>
            <a:endParaRPr lang="en-CN" sz="2400" dirty="0">
              <a:latin typeface="Microsoft YaHei"/>
              <a:cs typeface="Microsoft YaHei"/>
            </a:endParaRPr>
          </a:p>
          <a:p>
            <a:pPr marL="397510">
              <a:lnSpc>
                <a:spcPct val="100000"/>
              </a:lnSpc>
              <a:spcBef>
                <a:spcPts val="50"/>
              </a:spcBef>
            </a:pPr>
            <a:endParaRPr lang="en-CN" sz="2400" dirty="0">
              <a:latin typeface="Microsoft YaHei"/>
              <a:cs typeface="Microsoft YaHei"/>
            </a:endParaRPr>
          </a:p>
          <a:p>
            <a:pPr marL="520065" indent="-469900">
              <a:lnSpc>
                <a:spcPct val="100000"/>
              </a:lnSpc>
              <a:buClr>
                <a:srgbClr val="CC0000"/>
              </a:buClr>
              <a:buFont typeface="Wingdings"/>
              <a:buChar char=""/>
              <a:tabLst>
                <a:tab pos="520065" algn="l"/>
                <a:tab pos="520700" algn="l"/>
              </a:tabLst>
            </a:pPr>
            <a:r>
              <a:rPr lang="zh-CN" altLang="en-US" sz="2400" dirty="0">
                <a:latin typeface="Microsoft YaHei"/>
                <a:cs typeface="Microsoft YaHei"/>
              </a:rPr>
              <a:t>语言模型的基本功能</a:t>
            </a:r>
          </a:p>
          <a:p>
            <a:pPr marL="849630" lvl="1" indent="-43688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Wingdings"/>
              <a:buChar char=""/>
              <a:tabLst>
                <a:tab pos="848994" algn="l"/>
                <a:tab pos="850265" algn="l"/>
              </a:tabLst>
            </a:pPr>
            <a:r>
              <a:rPr lang="zh-CN" altLang="en-US" sz="2400" spc="-5" dirty="0">
                <a:latin typeface="Microsoft YaHei"/>
                <a:cs typeface="Microsoft YaHei"/>
              </a:rPr>
              <a:t>判别：判断一段文本是否符合一种语言的语法和语义规则</a:t>
            </a:r>
            <a:endParaRPr lang="zh-CN" altLang="en-US" sz="2400" dirty="0">
              <a:latin typeface="Microsoft YaHei"/>
              <a:cs typeface="Microsoft YaHei"/>
            </a:endParaRPr>
          </a:p>
          <a:p>
            <a:pPr marL="849630" lvl="1" indent="-436880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Wingdings"/>
              <a:buChar char=""/>
              <a:tabLst>
                <a:tab pos="848994" algn="l"/>
                <a:tab pos="850265" algn="l"/>
              </a:tabLst>
            </a:pPr>
            <a:r>
              <a:rPr lang="zh-CN" altLang="en-US" sz="2400" dirty="0">
                <a:latin typeface="Microsoft YaHei"/>
                <a:cs typeface="Microsoft YaHei"/>
              </a:rPr>
              <a:t>生成：生成符合一种语言语法或语义规则的文本</a:t>
            </a:r>
          </a:p>
          <a:p>
            <a:pPr marL="397510"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Microsoft YaHei"/>
              <a:cs typeface="Microsoft YaHei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1CEC355-5A1B-55A5-50BC-A7070EA9624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3533" y="2102975"/>
            <a:ext cx="7040880" cy="298703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B373C98A-5C7D-C35C-5496-02D7B760B54B}"/>
              </a:ext>
            </a:extLst>
          </p:cNvPr>
          <p:cNvSpPr/>
          <p:nvPr/>
        </p:nvSpPr>
        <p:spPr>
          <a:xfrm>
            <a:off x="7753070" y="2530125"/>
            <a:ext cx="4386580" cy="886460"/>
          </a:xfrm>
          <a:custGeom>
            <a:avLst/>
            <a:gdLst/>
            <a:ahLst/>
            <a:cxnLst/>
            <a:rect l="l" t="t" r="r" b="b"/>
            <a:pathLst>
              <a:path w="4386580" h="886460">
                <a:moveTo>
                  <a:pt x="4257040" y="111759"/>
                </a:moveTo>
                <a:lnTo>
                  <a:pt x="129031" y="111759"/>
                </a:lnTo>
                <a:lnTo>
                  <a:pt x="78813" y="121902"/>
                </a:lnTo>
                <a:lnTo>
                  <a:pt x="37798" y="149558"/>
                </a:lnTo>
                <a:lnTo>
                  <a:pt x="10142" y="190573"/>
                </a:lnTo>
                <a:lnTo>
                  <a:pt x="0" y="240791"/>
                </a:lnTo>
                <a:lnTo>
                  <a:pt x="0" y="756919"/>
                </a:lnTo>
                <a:lnTo>
                  <a:pt x="10142" y="807138"/>
                </a:lnTo>
                <a:lnTo>
                  <a:pt x="37798" y="848153"/>
                </a:lnTo>
                <a:lnTo>
                  <a:pt x="78813" y="875809"/>
                </a:lnTo>
                <a:lnTo>
                  <a:pt x="129031" y="885951"/>
                </a:lnTo>
                <a:lnTo>
                  <a:pt x="4257040" y="885951"/>
                </a:lnTo>
                <a:lnTo>
                  <a:pt x="4307258" y="875809"/>
                </a:lnTo>
                <a:lnTo>
                  <a:pt x="4348273" y="848153"/>
                </a:lnTo>
                <a:lnTo>
                  <a:pt x="4375929" y="807138"/>
                </a:lnTo>
                <a:lnTo>
                  <a:pt x="4386072" y="756919"/>
                </a:lnTo>
                <a:lnTo>
                  <a:pt x="4386072" y="240791"/>
                </a:lnTo>
                <a:lnTo>
                  <a:pt x="4375929" y="190573"/>
                </a:lnTo>
                <a:lnTo>
                  <a:pt x="4348273" y="149558"/>
                </a:lnTo>
                <a:lnTo>
                  <a:pt x="4307258" y="121902"/>
                </a:lnTo>
                <a:lnTo>
                  <a:pt x="4257040" y="111759"/>
                </a:lnTo>
                <a:close/>
              </a:path>
              <a:path w="4386580" h="886460">
                <a:moveTo>
                  <a:pt x="1066038" y="0"/>
                </a:moveTo>
                <a:lnTo>
                  <a:pt x="731012" y="111759"/>
                </a:lnTo>
                <a:lnTo>
                  <a:pt x="1827530" y="111759"/>
                </a:lnTo>
                <a:lnTo>
                  <a:pt x="1066038" y="0"/>
                </a:lnTo>
                <a:close/>
              </a:path>
            </a:pathLst>
          </a:custGeom>
          <a:solidFill>
            <a:srgbClr val="88D9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7D450C3-7D8E-2A15-CEE6-2C1A713C6C69}"/>
              </a:ext>
            </a:extLst>
          </p:cNvPr>
          <p:cNvSpPr txBox="1"/>
          <p:nvPr/>
        </p:nvSpPr>
        <p:spPr>
          <a:xfrm>
            <a:off x="7869021" y="2726417"/>
            <a:ext cx="4140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imSun"/>
                <a:cs typeface="SimSun"/>
              </a:rPr>
              <a:t>来衡量句子符合自然语言的语法和语义规</a:t>
            </a:r>
            <a:endParaRPr sz="1800" dirty="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SimSun"/>
                <a:cs typeface="SimSun"/>
              </a:rPr>
              <a:t>则的置信度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D6BD6F0-2305-F898-F2B0-789F92015B4F}"/>
              </a:ext>
            </a:extLst>
          </p:cNvPr>
          <p:cNvSpPr txBox="1"/>
          <p:nvPr/>
        </p:nvSpPr>
        <p:spPr>
          <a:xfrm>
            <a:off x="8718815" y="5322816"/>
            <a:ext cx="882650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ts val="2130"/>
              </a:lnSpc>
              <a:spcBef>
                <a:spcPts val="100"/>
              </a:spcBef>
              <a:tabLst>
                <a:tab pos="604520" algn="l"/>
              </a:tabLst>
            </a:pPr>
            <a:r>
              <a:rPr sz="1800" b="1" spc="-75" dirty="0">
                <a:latin typeface="Microsoft JhengHei"/>
                <a:cs typeface="Microsoft JhengHei"/>
              </a:rPr>
              <a:t>1	</a:t>
            </a:r>
            <a:r>
              <a:rPr sz="2700" b="1" spc="-142" baseline="1543" dirty="0">
                <a:latin typeface="Microsoft JhengHei"/>
                <a:cs typeface="Microsoft JhengHei"/>
              </a:rPr>
              <a:t>+</a:t>
            </a:r>
            <a:endParaRPr sz="2700" baseline="1543">
              <a:latin typeface="Microsoft JhengHei"/>
              <a:cs typeface="Microsoft JhengHei"/>
            </a:endParaRPr>
          </a:p>
          <a:p>
            <a:pPr marL="50800">
              <a:lnSpc>
                <a:spcPts val="2130"/>
              </a:lnSpc>
              <a:tabLst>
                <a:tab pos="592455" algn="l"/>
              </a:tabLst>
            </a:pPr>
            <a:r>
              <a:rPr sz="1800" spc="185" dirty="0">
                <a:latin typeface="SimSun"/>
                <a:cs typeface="SimSun"/>
              </a:rPr>
              <a:t>w</a:t>
            </a:r>
            <a:r>
              <a:rPr sz="1800" spc="277" baseline="-18518" dirty="0">
                <a:latin typeface="SimSun"/>
                <a:cs typeface="SimSun"/>
              </a:rPr>
              <a:t>1	</a:t>
            </a:r>
            <a:r>
              <a:rPr sz="1800" spc="185" dirty="0">
                <a:latin typeface="SimSun"/>
                <a:cs typeface="SimSun"/>
              </a:rPr>
              <a:t>w</a:t>
            </a:r>
            <a:r>
              <a:rPr sz="1800" spc="277" baseline="-20833" dirty="0">
                <a:latin typeface="SimSun"/>
                <a:cs typeface="SimSun"/>
              </a:rPr>
              <a:t>2</a:t>
            </a:r>
            <a:endParaRPr sz="1800" baseline="-20833">
              <a:latin typeface="SimSun"/>
              <a:cs typeface="SimSun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EBE8A62-1224-D2EC-D3DA-E8BD847B9EA1}"/>
              </a:ext>
            </a:extLst>
          </p:cNvPr>
          <p:cNvSpPr txBox="1"/>
          <p:nvPr/>
        </p:nvSpPr>
        <p:spPr>
          <a:xfrm>
            <a:off x="9749674" y="5337218"/>
            <a:ext cx="840740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ts val="2105"/>
              </a:lnSpc>
              <a:spcBef>
                <a:spcPts val="100"/>
              </a:spcBef>
              <a:tabLst>
                <a:tab pos="585470" algn="l"/>
              </a:tabLst>
            </a:pPr>
            <a:r>
              <a:rPr sz="1800" b="1" spc="-75" dirty="0">
                <a:latin typeface="Microsoft JhengHei"/>
                <a:cs typeface="Microsoft JhengHei"/>
              </a:rPr>
              <a:t>2	</a:t>
            </a:r>
            <a:r>
              <a:rPr sz="1800" b="1" spc="-100" dirty="0">
                <a:latin typeface="Microsoft JhengHei"/>
                <a:cs typeface="Microsoft JhengHei"/>
              </a:rPr>
              <a:t>=</a:t>
            </a:r>
            <a:endParaRPr sz="1800">
              <a:latin typeface="Microsoft JhengHei"/>
              <a:cs typeface="Microsoft JhengHei"/>
            </a:endParaRPr>
          </a:p>
          <a:p>
            <a:pPr marL="50800">
              <a:lnSpc>
                <a:spcPts val="2105"/>
              </a:lnSpc>
              <a:tabLst>
                <a:tab pos="550545" algn="l"/>
              </a:tabLst>
            </a:pPr>
            <a:r>
              <a:rPr sz="1800" spc="185" dirty="0">
                <a:latin typeface="SimSun"/>
                <a:cs typeface="SimSun"/>
              </a:rPr>
              <a:t>w</a:t>
            </a:r>
            <a:r>
              <a:rPr sz="1800" spc="277" baseline="-20833" dirty="0">
                <a:latin typeface="SimSun"/>
                <a:cs typeface="SimSun"/>
              </a:rPr>
              <a:t>3	</a:t>
            </a:r>
            <a:r>
              <a:rPr sz="1800" spc="185" dirty="0">
                <a:latin typeface="SimSun"/>
                <a:cs typeface="SimSun"/>
              </a:rPr>
              <a:t>w</a:t>
            </a:r>
            <a:r>
              <a:rPr sz="1800" spc="277" baseline="-20833" dirty="0">
                <a:latin typeface="SimSun"/>
                <a:cs typeface="SimSun"/>
              </a:rPr>
              <a:t>4</a:t>
            </a:r>
            <a:endParaRPr sz="1800" baseline="-20833">
              <a:latin typeface="SimSun"/>
              <a:cs typeface="SimSun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9DA57FE-2E49-3B27-54F5-7C2C958C26AB}"/>
              </a:ext>
            </a:extLst>
          </p:cNvPr>
          <p:cNvSpPr txBox="1"/>
          <p:nvPr/>
        </p:nvSpPr>
        <p:spPr>
          <a:xfrm>
            <a:off x="10724908" y="5615805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85" dirty="0">
                <a:latin typeface="SimSun"/>
                <a:cs typeface="SimSun"/>
              </a:rPr>
              <a:t>w</a:t>
            </a:r>
            <a:r>
              <a:rPr sz="1800" spc="277" baseline="-20833" dirty="0">
                <a:latin typeface="SimSun"/>
                <a:cs typeface="SimSun"/>
              </a:rPr>
              <a:t>5</a:t>
            </a:r>
            <a:endParaRPr sz="1800" baseline="-20833">
              <a:latin typeface="SimSun"/>
              <a:cs typeface="SimSun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97AB00C-9523-0395-7D8C-2AD3CD7BAEFE}"/>
              </a:ext>
            </a:extLst>
          </p:cNvPr>
          <p:cNvSpPr txBox="1"/>
          <p:nvPr/>
        </p:nvSpPr>
        <p:spPr>
          <a:xfrm>
            <a:off x="11682996" y="4914689"/>
            <a:ext cx="511175" cy="1734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405" dirty="0">
                <a:latin typeface="SimSun"/>
                <a:cs typeface="SimSun"/>
              </a:rPr>
              <a:t>I</a:t>
            </a:r>
            <a:endParaRPr sz="1600" dirty="0">
              <a:latin typeface="SimSun"/>
              <a:cs typeface="SimSun"/>
            </a:endParaRPr>
          </a:p>
          <a:p>
            <a:pPr marL="12700" marR="5080">
              <a:lnSpc>
                <a:spcPct val="100000"/>
              </a:lnSpc>
            </a:pPr>
            <a:r>
              <a:rPr sz="1600" spc="155" dirty="0">
                <a:latin typeface="SimSun"/>
                <a:cs typeface="SimSun"/>
              </a:rPr>
              <a:t>He </a:t>
            </a:r>
            <a:r>
              <a:rPr sz="1600" spc="160" dirty="0">
                <a:latin typeface="SimSun"/>
                <a:cs typeface="SimSun"/>
              </a:rPr>
              <a:t> </a:t>
            </a:r>
            <a:r>
              <a:rPr sz="1600" spc="155" dirty="0">
                <a:latin typeface="SimSun"/>
                <a:cs typeface="SimSun"/>
              </a:rPr>
              <a:t>Good  </a:t>
            </a:r>
            <a:r>
              <a:rPr sz="1600" spc="70" dirty="0">
                <a:latin typeface="SimSun"/>
                <a:cs typeface="SimSun"/>
              </a:rPr>
              <a:t>Bad </a:t>
            </a:r>
            <a:r>
              <a:rPr sz="1600" spc="75" dirty="0">
                <a:latin typeface="SimSun"/>
                <a:cs typeface="SimSun"/>
              </a:rPr>
              <a:t> </a:t>
            </a:r>
            <a:r>
              <a:rPr sz="1600" b="1" spc="-65" dirty="0">
                <a:solidFill>
                  <a:srgbClr val="C00000"/>
                </a:solidFill>
                <a:latin typeface="Microsoft JhengHei"/>
                <a:cs typeface="Microsoft JhengHei"/>
              </a:rPr>
              <a:t>3</a:t>
            </a:r>
            <a:endParaRPr sz="16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35" dirty="0">
                <a:latin typeface="SimSun"/>
                <a:cs typeface="SimSun"/>
              </a:rPr>
              <a:t>100</a:t>
            </a:r>
            <a:endParaRPr sz="1600" dirty="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1600" spc="-80" dirty="0">
                <a:latin typeface="SimSun"/>
                <a:cs typeface="SimSun"/>
              </a:rPr>
              <a:t>cool</a:t>
            </a:r>
            <a:endParaRPr sz="1600" dirty="0">
              <a:latin typeface="SimSun"/>
              <a:cs typeface="SimSun"/>
            </a:endParaRP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8739F296-F63F-541B-0B50-1CE7E0A4266F}"/>
              </a:ext>
            </a:extLst>
          </p:cNvPr>
          <p:cNvGrpSpPr/>
          <p:nvPr/>
        </p:nvGrpSpPr>
        <p:grpSpPr>
          <a:xfrm>
            <a:off x="10687188" y="5234348"/>
            <a:ext cx="946785" cy="1224915"/>
            <a:chOff x="7973059" y="4572000"/>
            <a:chExt cx="946785" cy="1224915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F2506A6-3393-ABD0-8062-6D4F317858BE}"/>
                </a:ext>
              </a:extLst>
            </p:cNvPr>
            <p:cNvSpPr/>
            <p:nvPr/>
          </p:nvSpPr>
          <p:spPr>
            <a:xfrm>
              <a:off x="8301990" y="4571999"/>
              <a:ext cx="617855" cy="982344"/>
            </a:xfrm>
            <a:custGeom>
              <a:avLst/>
              <a:gdLst/>
              <a:ahLst/>
              <a:cxnLst/>
              <a:rect l="l" t="t" r="r" b="b"/>
              <a:pathLst>
                <a:path w="617854" h="982345">
                  <a:moveTo>
                    <a:pt x="45593" y="502539"/>
                  </a:moveTo>
                  <a:lnTo>
                    <a:pt x="37211" y="493014"/>
                  </a:lnTo>
                  <a:lnTo>
                    <a:pt x="8763" y="518414"/>
                  </a:lnTo>
                  <a:lnTo>
                    <a:pt x="17145" y="527812"/>
                  </a:lnTo>
                  <a:lnTo>
                    <a:pt x="45593" y="502539"/>
                  </a:lnTo>
                  <a:close/>
                </a:path>
                <a:path w="617854" h="982345">
                  <a:moveTo>
                    <a:pt x="50546" y="528955"/>
                  </a:moveTo>
                  <a:lnTo>
                    <a:pt x="45466" y="517271"/>
                  </a:lnTo>
                  <a:lnTo>
                    <a:pt x="10414" y="532257"/>
                  </a:lnTo>
                  <a:lnTo>
                    <a:pt x="13157" y="538581"/>
                  </a:lnTo>
                  <a:lnTo>
                    <a:pt x="7620" y="534416"/>
                  </a:lnTo>
                  <a:lnTo>
                    <a:pt x="0" y="544576"/>
                  </a:lnTo>
                  <a:lnTo>
                    <a:pt x="30480" y="567436"/>
                  </a:lnTo>
                  <a:lnTo>
                    <a:pt x="38100" y="557276"/>
                  </a:lnTo>
                  <a:lnTo>
                    <a:pt x="18567" y="542632"/>
                  </a:lnTo>
                  <a:lnTo>
                    <a:pt x="50546" y="528955"/>
                  </a:lnTo>
                  <a:close/>
                </a:path>
                <a:path w="617854" h="982345">
                  <a:moveTo>
                    <a:pt x="78740" y="587629"/>
                  </a:moveTo>
                  <a:lnTo>
                    <a:pt x="48260" y="564896"/>
                  </a:lnTo>
                  <a:lnTo>
                    <a:pt x="40640" y="575056"/>
                  </a:lnTo>
                  <a:lnTo>
                    <a:pt x="71120" y="597916"/>
                  </a:lnTo>
                  <a:lnTo>
                    <a:pt x="78740" y="587629"/>
                  </a:lnTo>
                  <a:close/>
                </a:path>
                <a:path w="617854" h="982345">
                  <a:moveTo>
                    <a:pt x="83566" y="468757"/>
                  </a:moveTo>
                  <a:lnTo>
                    <a:pt x="75184" y="459359"/>
                  </a:lnTo>
                  <a:lnTo>
                    <a:pt x="46736" y="484632"/>
                  </a:lnTo>
                  <a:lnTo>
                    <a:pt x="55118" y="494157"/>
                  </a:lnTo>
                  <a:lnTo>
                    <a:pt x="83566" y="468757"/>
                  </a:lnTo>
                  <a:close/>
                </a:path>
                <a:path w="617854" h="982345">
                  <a:moveTo>
                    <a:pt x="97282" y="509016"/>
                  </a:moveTo>
                  <a:lnTo>
                    <a:pt x="92202" y="497332"/>
                  </a:lnTo>
                  <a:lnTo>
                    <a:pt x="57150" y="512318"/>
                  </a:lnTo>
                  <a:lnTo>
                    <a:pt x="62230" y="524002"/>
                  </a:lnTo>
                  <a:lnTo>
                    <a:pt x="97282" y="509016"/>
                  </a:lnTo>
                  <a:close/>
                </a:path>
                <a:path w="617854" h="982345">
                  <a:moveTo>
                    <a:pt x="119507" y="618109"/>
                  </a:moveTo>
                  <a:lnTo>
                    <a:pt x="88900" y="595249"/>
                  </a:lnTo>
                  <a:lnTo>
                    <a:pt x="81280" y="605409"/>
                  </a:lnTo>
                  <a:lnTo>
                    <a:pt x="111887" y="628269"/>
                  </a:lnTo>
                  <a:lnTo>
                    <a:pt x="119507" y="618109"/>
                  </a:lnTo>
                  <a:close/>
                </a:path>
                <a:path w="617854" h="982345">
                  <a:moveTo>
                    <a:pt x="121539" y="435102"/>
                  </a:moveTo>
                  <a:lnTo>
                    <a:pt x="113157" y="425577"/>
                  </a:lnTo>
                  <a:lnTo>
                    <a:pt x="84709" y="450850"/>
                  </a:lnTo>
                  <a:lnTo>
                    <a:pt x="93091" y="460375"/>
                  </a:lnTo>
                  <a:lnTo>
                    <a:pt x="121539" y="435102"/>
                  </a:lnTo>
                  <a:close/>
                </a:path>
                <a:path w="617854" h="982345">
                  <a:moveTo>
                    <a:pt x="143891" y="489077"/>
                  </a:moveTo>
                  <a:lnTo>
                    <a:pt x="138938" y="477393"/>
                  </a:lnTo>
                  <a:lnTo>
                    <a:pt x="103886" y="492379"/>
                  </a:lnTo>
                  <a:lnTo>
                    <a:pt x="108839" y="504063"/>
                  </a:lnTo>
                  <a:lnTo>
                    <a:pt x="143891" y="489077"/>
                  </a:lnTo>
                  <a:close/>
                </a:path>
                <a:path w="617854" h="982345">
                  <a:moveTo>
                    <a:pt x="159512" y="401320"/>
                  </a:moveTo>
                  <a:lnTo>
                    <a:pt x="151130" y="391795"/>
                  </a:lnTo>
                  <a:lnTo>
                    <a:pt x="122682" y="417068"/>
                  </a:lnTo>
                  <a:lnTo>
                    <a:pt x="131064" y="426593"/>
                  </a:lnTo>
                  <a:lnTo>
                    <a:pt x="159512" y="401320"/>
                  </a:lnTo>
                  <a:close/>
                </a:path>
                <a:path w="617854" h="982345">
                  <a:moveTo>
                    <a:pt x="160147" y="648589"/>
                  </a:moveTo>
                  <a:lnTo>
                    <a:pt x="129667" y="625741"/>
                  </a:lnTo>
                  <a:lnTo>
                    <a:pt x="122047" y="635889"/>
                  </a:lnTo>
                  <a:lnTo>
                    <a:pt x="152527" y="658749"/>
                  </a:lnTo>
                  <a:lnTo>
                    <a:pt x="160147" y="648589"/>
                  </a:lnTo>
                  <a:close/>
                </a:path>
                <a:path w="617854" h="982345">
                  <a:moveTo>
                    <a:pt x="190627" y="469138"/>
                  </a:moveTo>
                  <a:lnTo>
                    <a:pt x="185674" y="457454"/>
                  </a:lnTo>
                  <a:lnTo>
                    <a:pt x="150622" y="472440"/>
                  </a:lnTo>
                  <a:lnTo>
                    <a:pt x="155575" y="484124"/>
                  </a:lnTo>
                  <a:lnTo>
                    <a:pt x="190627" y="469138"/>
                  </a:lnTo>
                  <a:close/>
                </a:path>
                <a:path w="617854" h="982345">
                  <a:moveTo>
                    <a:pt x="197485" y="367538"/>
                  </a:moveTo>
                  <a:lnTo>
                    <a:pt x="189103" y="358013"/>
                  </a:lnTo>
                  <a:lnTo>
                    <a:pt x="160655" y="383413"/>
                  </a:lnTo>
                  <a:lnTo>
                    <a:pt x="169037" y="392811"/>
                  </a:lnTo>
                  <a:lnTo>
                    <a:pt x="197485" y="367538"/>
                  </a:lnTo>
                  <a:close/>
                </a:path>
                <a:path w="617854" h="982345">
                  <a:moveTo>
                    <a:pt x="200787" y="679069"/>
                  </a:moveTo>
                  <a:lnTo>
                    <a:pt x="170307" y="656209"/>
                  </a:lnTo>
                  <a:lnTo>
                    <a:pt x="162687" y="666369"/>
                  </a:lnTo>
                  <a:lnTo>
                    <a:pt x="193167" y="689229"/>
                  </a:lnTo>
                  <a:lnTo>
                    <a:pt x="200787" y="679069"/>
                  </a:lnTo>
                  <a:close/>
                </a:path>
                <a:path w="617854" h="982345">
                  <a:moveTo>
                    <a:pt x="235458" y="333756"/>
                  </a:moveTo>
                  <a:lnTo>
                    <a:pt x="227076" y="324358"/>
                  </a:lnTo>
                  <a:lnTo>
                    <a:pt x="198628" y="349631"/>
                  </a:lnTo>
                  <a:lnTo>
                    <a:pt x="207010" y="359156"/>
                  </a:lnTo>
                  <a:lnTo>
                    <a:pt x="235458" y="333756"/>
                  </a:lnTo>
                  <a:close/>
                </a:path>
                <a:path w="617854" h="982345">
                  <a:moveTo>
                    <a:pt x="237363" y="449326"/>
                  </a:moveTo>
                  <a:lnTo>
                    <a:pt x="232410" y="437642"/>
                  </a:lnTo>
                  <a:lnTo>
                    <a:pt x="197358" y="452501"/>
                  </a:lnTo>
                  <a:lnTo>
                    <a:pt x="202311" y="464185"/>
                  </a:lnTo>
                  <a:lnTo>
                    <a:pt x="237363" y="449326"/>
                  </a:lnTo>
                  <a:close/>
                </a:path>
                <a:path w="617854" h="982345">
                  <a:moveTo>
                    <a:pt x="241427" y="709422"/>
                  </a:moveTo>
                  <a:lnTo>
                    <a:pt x="210947" y="686689"/>
                  </a:lnTo>
                  <a:lnTo>
                    <a:pt x="203327" y="696849"/>
                  </a:lnTo>
                  <a:lnTo>
                    <a:pt x="233807" y="719582"/>
                  </a:lnTo>
                  <a:lnTo>
                    <a:pt x="241427" y="709422"/>
                  </a:lnTo>
                  <a:close/>
                </a:path>
                <a:path w="617854" h="982345">
                  <a:moveTo>
                    <a:pt x="273431" y="300101"/>
                  </a:moveTo>
                  <a:lnTo>
                    <a:pt x="265049" y="290576"/>
                  </a:lnTo>
                  <a:lnTo>
                    <a:pt x="236474" y="315849"/>
                  </a:lnTo>
                  <a:lnTo>
                    <a:pt x="244983" y="325374"/>
                  </a:lnTo>
                  <a:lnTo>
                    <a:pt x="273431" y="300101"/>
                  </a:lnTo>
                  <a:close/>
                </a:path>
                <a:path w="617854" h="982345">
                  <a:moveTo>
                    <a:pt x="282067" y="739902"/>
                  </a:moveTo>
                  <a:lnTo>
                    <a:pt x="251587" y="717042"/>
                  </a:lnTo>
                  <a:lnTo>
                    <a:pt x="243967" y="727202"/>
                  </a:lnTo>
                  <a:lnTo>
                    <a:pt x="274447" y="750062"/>
                  </a:lnTo>
                  <a:lnTo>
                    <a:pt x="282067" y="739902"/>
                  </a:lnTo>
                  <a:close/>
                </a:path>
                <a:path w="617854" h="982345">
                  <a:moveTo>
                    <a:pt x="284099" y="429387"/>
                  </a:moveTo>
                  <a:lnTo>
                    <a:pt x="279146" y="417703"/>
                  </a:lnTo>
                  <a:lnTo>
                    <a:pt x="244094" y="432562"/>
                  </a:lnTo>
                  <a:lnTo>
                    <a:pt x="249047" y="444246"/>
                  </a:lnTo>
                  <a:lnTo>
                    <a:pt x="284099" y="429387"/>
                  </a:lnTo>
                  <a:close/>
                </a:path>
                <a:path w="617854" h="982345">
                  <a:moveTo>
                    <a:pt x="311404" y="266319"/>
                  </a:moveTo>
                  <a:lnTo>
                    <a:pt x="303022" y="256794"/>
                  </a:lnTo>
                  <a:lnTo>
                    <a:pt x="274447" y="282067"/>
                  </a:lnTo>
                  <a:lnTo>
                    <a:pt x="282956" y="291592"/>
                  </a:lnTo>
                  <a:lnTo>
                    <a:pt x="311404" y="266319"/>
                  </a:lnTo>
                  <a:close/>
                </a:path>
                <a:path w="617854" h="982345">
                  <a:moveTo>
                    <a:pt x="322834" y="770382"/>
                  </a:moveTo>
                  <a:lnTo>
                    <a:pt x="292227" y="747522"/>
                  </a:lnTo>
                  <a:lnTo>
                    <a:pt x="284607" y="757682"/>
                  </a:lnTo>
                  <a:lnTo>
                    <a:pt x="315214" y="780542"/>
                  </a:lnTo>
                  <a:lnTo>
                    <a:pt x="322834" y="770382"/>
                  </a:lnTo>
                  <a:close/>
                </a:path>
                <a:path w="617854" h="982345">
                  <a:moveTo>
                    <a:pt x="330835" y="409448"/>
                  </a:moveTo>
                  <a:lnTo>
                    <a:pt x="325882" y="397764"/>
                  </a:lnTo>
                  <a:lnTo>
                    <a:pt x="290830" y="412750"/>
                  </a:lnTo>
                  <a:lnTo>
                    <a:pt x="295783" y="424434"/>
                  </a:lnTo>
                  <a:lnTo>
                    <a:pt x="330835" y="409448"/>
                  </a:lnTo>
                  <a:close/>
                </a:path>
                <a:path w="617854" h="982345">
                  <a:moveTo>
                    <a:pt x="349377" y="232537"/>
                  </a:moveTo>
                  <a:lnTo>
                    <a:pt x="340995" y="223012"/>
                  </a:lnTo>
                  <a:lnTo>
                    <a:pt x="312420" y="248412"/>
                  </a:lnTo>
                  <a:lnTo>
                    <a:pt x="320929" y="257810"/>
                  </a:lnTo>
                  <a:lnTo>
                    <a:pt x="349377" y="232537"/>
                  </a:lnTo>
                  <a:close/>
                </a:path>
                <a:path w="617854" h="982345">
                  <a:moveTo>
                    <a:pt x="363474" y="800862"/>
                  </a:moveTo>
                  <a:lnTo>
                    <a:pt x="332994" y="778002"/>
                  </a:lnTo>
                  <a:lnTo>
                    <a:pt x="325374" y="788162"/>
                  </a:lnTo>
                  <a:lnTo>
                    <a:pt x="355854" y="811022"/>
                  </a:lnTo>
                  <a:lnTo>
                    <a:pt x="363474" y="800862"/>
                  </a:lnTo>
                  <a:close/>
                </a:path>
                <a:path w="617854" h="982345">
                  <a:moveTo>
                    <a:pt x="377571" y="389509"/>
                  </a:moveTo>
                  <a:lnTo>
                    <a:pt x="372618" y="377825"/>
                  </a:lnTo>
                  <a:lnTo>
                    <a:pt x="337566" y="392811"/>
                  </a:lnTo>
                  <a:lnTo>
                    <a:pt x="342519" y="404495"/>
                  </a:lnTo>
                  <a:lnTo>
                    <a:pt x="377571" y="389509"/>
                  </a:lnTo>
                  <a:close/>
                </a:path>
                <a:path w="617854" h="982345">
                  <a:moveTo>
                    <a:pt x="387350" y="198755"/>
                  </a:moveTo>
                  <a:lnTo>
                    <a:pt x="378968" y="189357"/>
                  </a:lnTo>
                  <a:lnTo>
                    <a:pt x="350393" y="214630"/>
                  </a:lnTo>
                  <a:lnTo>
                    <a:pt x="358902" y="224155"/>
                  </a:lnTo>
                  <a:lnTo>
                    <a:pt x="387350" y="198755"/>
                  </a:lnTo>
                  <a:close/>
                </a:path>
                <a:path w="617854" h="982345">
                  <a:moveTo>
                    <a:pt x="404114" y="831215"/>
                  </a:moveTo>
                  <a:lnTo>
                    <a:pt x="373634" y="808355"/>
                  </a:lnTo>
                  <a:lnTo>
                    <a:pt x="366014" y="818515"/>
                  </a:lnTo>
                  <a:lnTo>
                    <a:pt x="396494" y="841375"/>
                  </a:lnTo>
                  <a:lnTo>
                    <a:pt x="404114" y="831215"/>
                  </a:lnTo>
                  <a:close/>
                </a:path>
                <a:path w="617854" h="982345">
                  <a:moveTo>
                    <a:pt x="424307" y="369570"/>
                  </a:moveTo>
                  <a:lnTo>
                    <a:pt x="419354" y="357886"/>
                  </a:lnTo>
                  <a:lnTo>
                    <a:pt x="384302" y="372872"/>
                  </a:lnTo>
                  <a:lnTo>
                    <a:pt x="389255" y="384556"/>
                  </a:lnTo>
                  <a:lnTo>
                    <a:pt x="424307" y="369570"/>
                  </a:lnTo>
                  <a:close/>
                </a:path>
                <a:path w="617854" h="982345">
                  <a:moveTo>
                    <a:pt x="425323" y="165100"/>
                  </a:moveTo>
                  <a:lnTo>
                    <a:pt x="416941" y="155575"/>
                  </a:lnTo>
                  <a:lnTo>
                    <a:pt x="388366" y="180848"/>
                  </a:lnTo>
                  <a:lnTo>
                    <a:pt x="396875" y="190373"/>
                  </a:lnTo>
                  <a:lnTo>
                    <a:pt x="425323" y="165100"/>
                  </a:lnTo>
                  <a:close/>
                </a:path>
                <a:path w="617854" h="982345">
                  <a:moveTo>
                    <a:pt x="444754" y="861695"/>
                  </a:moveTo>
                  <a:lnTo>
                    <a:pt x="414274" y="838835"/>
                  </a:lnTo>
                  <a:lnTo>
                    <a:pt x="406654" y="848995"/>
                  </a:lnTo>
                  <a:lnTo>
                    <a:pt x="437134" y="871855"/>
                  </a:lnTo>
                  <a:lnTo>
                    <a:pt x="444754" y="861695"/>
                  </a:lnTo>
                  <a:close/>
                </a:path>
                <a:path w="617854" h="982345">
                  <a:moveTo>
                    <a:pt x="463296" y="131318"/>
                  </a:moveTo>
                  <a:lnTo>
                    <a:pt x="454787" y="121793"/>
                  </a:lnTo>
                  <a:lnTo>
                    <a:pt x="426339" y="147066"/>
                  </a:lnTo>
                  <a:lnTo>
                    <a:pt x="434848" y="156591"/>
                  </a:lnTo>
                  <a:lnTo>
                    <a:pt x="463296" y="131318"/>
                  </a:lnTo>
                  <a:close/>
                </a:path>
                <a:path w="617854" h="982345">
                  <a:moveTo>
                    <a:pt x="471043" y="349631"/>
                  </a:moveTo>
                  <a:lnTo>
                    <a:pt x="466090" y="337947"/>
                  </a:lnTo>
                  <a:lnTo>
                    <a:pt x="431038" y="352933"/>
                  </a:lnTo>
                  <a:lnTo>
                    <a:pt x="435991" y="364617"/>
                  </a:lnTo>
                  <a:lnTo>
                    <a:pt x="471043" y="349631"/>
                  </a:lnTo>
                  <a:close/>
                </a:path>
                <a:path w="617854" h="982345">
                  <a:moveTo>
                    <a:pt x="485394" y="892175"/>
                  </a:moveTo>
                  <a:lnTo>
                    <a:pt x="454914" y="869315"/>
                  </a:lnTo>
                  <a:lnTo>
                    <a:pt x="447294" y="879475"/>
                  </a:lnTo>
                  <a:lnTo>
                    <a:pt x="477774" y="902335"/>
                  </a:lnTo>
                  <a:lnTo>
                    <a:pt x="485394" y="892175"/>
                  </a:lnTo>
                  <a:close/>
                </a:path>
                <a:path w="617854" h="982345">
                  <a:moveTo>
                    <a:pt x="501269" y="97536"/>
                  </a:moveTo>
                  <a:lnTo>
                    <a:pt x="492760" y="88011"/>
                  </a:lnTo>
                  <a:lnTo>
                    <a:pt x="464312" y="113411"/>
                  </a:lnTo>
                  <a:lnTo>
                    <a:pt x="472821" y="122809"/>
                  </a:lnTo>
                  <a:lnTo>
                    <a:pt x="501269" y="97536"/>
                  </a:lnTo>
                  <a:close/>
                </a:path>
                <a:path w="617854" h="982345">
                  <a:moveTo>
                    <a:pt x="517779" y="329692"/>
                  </a:moveTo>
                  <a:lnTo>
                    <a:pt x="512826" y="318008"/>
                  </a:lnTo>
                  <a:lnTo>
                    <a:pt x="477774" y="332994"/>
                  </a:lnTo>
                  <a:lnTo>
                    <a:pt x="482727" y="344678"/>
                  </a:lnTo>
                  <a:lnTo>
                    <a:pt x="517779" y="329692"/>
                  </a:lnTo>
                  <a:close/>
                </a:path>
                <a:path w="617854" h="982345">
                  <a:moveTo>
                    <a:pt x="526161" y="922528"/>
                  </a:moveTo>
                  <a:lnTo>
                    <a:pt x="495554" y="899795"/>
                  </a:lnTo>
                  <a:lnTo>
                    <a:pt x="488061" y="909955"/>
                  </a:lnTo>
                  <a:lnTo>
                    <a:pt x="518541" y="932688"/>
                  </a:lnTo>
                  <a:lnTo>
                    <a:pt x="526161" y="922528"/>
                  </a:lnTo>
                  <a:close/>
                </a:path>
                <a:path w="617854" h="982345">
                  <a:moveTo>
                    <a:pt x="539242" y="63754"/>
                  </a:moveTo>
                  <a:lnTo>
                    <a:pt x="530733" y="54356"/>
                  </a:lnTo>
                  <a:lnTo>
                    <a:pt x="502285" y="79629"/>
                  </a:lnTo>
                  <a:lnTo>
                    <a:pt x="510794" y="89154"/>
                  </a:lnTo>
                  <a:lnTo>
                    <a:pt x="539242" y="63754"/>
                  </a:lnTo>
                  <a:close/>
                </a:path>
                <a:path w="617854" h="982345">
                  <a:moveTo>
                    <a:pt x="594995" y="982091"/>
                  </a:moveTo>
                  <a:lnTo>
                    <a:pt x="578510" y="949198"/>
                  </a:lnTo>
                  <a:lnTo>
                    <a:pt x="556895" y="906018"/>
                  </a:lnTo>
                  <a:lnTo>
                    <a:pt x="537895" y="931354"/>
                  </a:lnTo>
                  <a:lnTo>
                    <a:pt x="536321" y="930148"/>
                  </a:lnTo>
                  <a:lnTo>
                    <a:pt x="528701" y="940308"/>
                  </a:lnTo>
                  <a:lnTo>
                    <a:pt x="530275" y="941514"/>
                  </a:lnTo>
                  <a:lnTo>
                    <a:pt x="511175" y="966978"/>
                  </a:lnTo>
                  <a:lnTo>
                    <a:pt x="594995" y="982091"/>
                  </a:lnTo>
                  <a:close/>
                </a:path>
                <a:path w="617854" h="982345">
                  <a:moveTo>
                    <a:pt x="601472" y="0"/>
                  </a:moveTo>
                  <a:lnTo>
                    <a:pt x="519176" y="22098"/>
                  </a:lnTo>
                  <a:lnTo>
                    <a:pt x="548665" y="55372"/>
                  </a:lnTo>
                  <a:lnTo>
                    <a:pt x="569722" y="79121"/>
                  </a:lnTo>
                  <a:lnTo>
                    <a:pt x="586435" y="37465"/>
                  </a:lnTo>
                  <a:lnTo>
                    <a:pt x="601472" y="0"/>
                  </a:lnTo>
                  <a:close/>
                </a:path>
                <a:path w="617854" h="982345">
                  <a:moveTo>
                    <a:pt x="617347" y="280416"/>
                  </a:moveTo>
                  <a:lnTo>
                    <a:pt x="532257" y="275209"/>
                  </a:lnTo>
                  <a:lnTo>
                    <a:pt x="544741" y="304431"/>
                  </a:lnTo>
                  <a:lnTo>
                    <a:pt x="524510" y="313055"/>
                  </a:lnTo>
                  <a:lnTo>
                    <a:pt x="529463" y="324739"/>
                  </a:lnTo>
                  <a:lnTo>
                    <a:pt x="549744" y="316128"/>
                  </a:lnTo>
                  <a:lnTo>
                    <a:pt x="562229" y="345313"/>
                  </a:lnTo>
                  <a:lnTo>
                    <a:pt x="601167" y="299466"/>
                  </a:lnTo>
                  <a:lnTo>
                    <a:pt x="617347" y="28041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F1095FB5-6F66-F9A2-327B-48ED3ED18D2D}"/>
                </a:ext>
              </a:extLst>
            </p:cNvPr>
            <p:cNvSpPr/>
            <p:nvPr/>
          </p:nvSpPr>
          <p:spPr>
            <a:xfrm>
              <a:off x="7985759" y="4995672"/>
              <a:ext cx="314325" cy="289560"/>
            </a:xfrm>
            <a:custGeom>
              <a:avLst/>
              <a:gdLst/>
              <a:ahLst/>
              <a:cxnLst/>
              <a:rect l="l" t="t" r="r" b="b"/>
              <a:pathLst>
                <a:path w="314325" h="289560">
                  <a:moveTo>
                    <a:pt x="0" y="289559"/>
                  </a:moveTo>
                  <a:lnTo>
                    <a:pt x="313944" y="289559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289559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3AD66097-DD24-652F-0ECA-0F063E1632DE}"/>
                </a:ext>
              </a:extLst>
            </p:cNvPr>
            <p:cNvSpPr/>
            <p:nvPr/>
          </p:nvSpPr>
          <p:spPr>
            <a:xfrm>
              <a:off x="8309990" y="5122798"/>
              <a:ext cx="536575" cy="674370"/>
            </a:xfrm>
            <a:custGeom>
              <a:avLst/>
              <a:gdLst/>
              <a:ahLst/>
              <a:cxnLst/>
              <a:rect l="l" t="t" r="r" b="b"/>
              <a:pathLst>
                <a:path w="536575" h="674370">
                  <a:moveTo>
                    <a:pt x="9905" y="0"/>
                  </a:moveTo>
                  <a:lnTo>
                    <a:pt x="0" y="7874"/>
                  </a:lnTo>
                  <a:lnTo>
                    <a:pt x="23622" y="37718"/>
                  </a:lnTo>
                  <a:lnTo>
                    <a:pt x="33654" y="29844"/>
                  </a:lnTo>
                  <a:lnTo>
                    <a:pt x="9905" y="0"/>
                  </a:lnTo>
                  <a:close/>
                </a:path>
                <a:path w="536575" h="674370">
                  <a:moveTo>
                    <a:pt x="41528" y="39750"/>
                  </a:moveTo>
                  <a:lnTo>
                    <a:pt x="31495" y="47625"/>
                  </a:lnTo>
                  <a:lnTo>
                    <a:pt x="55244" y="77469"/>
                  </a:lnTo>
                  <a:lnTo>
                    <a:pt x="65150" y="69595"/>
                  </a:lnTo>
                  <a:lnTo>
                    <a:pt x="41528" y="39750"/>
                  </a:lnTo>
                  <a:close/>
                </a:path>
                <a:path w="536575" h="674370">
                  <a:moveTo>
                    <a:pt x="73025" y="79628"/>
                  </a:moveTo>
                  <a:lnTo>
                    <a:pt x="63118" y="87502"/>
                  </a:lnTo>
                  <a:lnTo>
                    <a:pt x="86867" y="117347"/>
                  </a:lnTo>
                  <a:lnTo>
                    <a:pt x="96774" y="109474"/>
                  </a:lnTo>
                  <a:lnTo>
                    <a:pt x="73025" y="79628"/>
                  </a:lnTo>
                  <a:close/>
                </a:path>
                <a:path w="536575" h="674370">
                  <a:moveTo>
                    <a:pt x="104648" y="119379"/>
                  </a:moveTo>
                  <a:lnTo>
                    <a:pt x="94741" y="127253"/>
                  </a:lnTo>
                  <a:lnTo>
                    <a:pt x="118363" y="157098"/>
                  </a:lnTo>
                  <a:lnTo>
                    <a:pt x="128397" y="149225"/>
                  </a:lnTo>
                  <a:lnTo>
                    <a:pt x="104648" y="119379"/>
                  </a:lnTo>
                  <a:close/>
                </a:path>
                <a:path w="536575" h="674370">
                  <a:moveTo>
                    <a:pt x="136270" y="159131"/>
                  </a:moveTo>
                  <a:lnTo>
                    <a:pt x="126237" y="167004"/>
                  </a:lnTo>
                  <a:lnTo>
                    <a:pt x="149986" y="196850"/>
                  </a:lnTo>
                  <a:lnTo>
                    <a:pt x="159892" y="188975"/>
                  </a:lnTo>
                  <a:lnTo>
                    <a:pt x="136270" y="159131"/>
                  </a:lnTo>
                  <a:close/>
                </a:path>
                <a:path w="536575" h="674370">
                  <a:moveTo>
                    <a:pt x="167766" y="199009"/>
                  </a:moveTo>
                  <a:lnTo>
                    <a:pt x="157860" y="206882"/>
                  </a:lnTo>
                  <a:lnTo>
                    <a:pt x="181609" y="236728"/>
                  </a:lnTo>
                  <a:lnTo>
                    <a:pt x="191515" y="228853"/>
                  </a:lnTo>
                  <a:lnTo>
                    <a:pt x="167766" y="199009"/>
                  </a:lnTo>
                  <a:close/>
                </a:path>
                <a:path w="536575" h="674370">
                  <a:moveTo>
                    <a:pt x="199389" y="238759"/>
                  </a:moveTo>
                  <a:lnTo>
                    <a:pt x="189483" y="246634"/>
                  </a:lnTo>
                  <a:lnTo>
                    <a:pt x="213105" y="276478"/>
                  </a:lnTo>
                  <a:lnTo>
                    <a:pt x="223011" y="268604"/>
                  </a:lnTo>
                  <a:lnTo>
                    <a:pt x="199389" y="238759"/>
                  </a:lnTo>
                  <a:close/>
                </a:path>
                <a:path w="536575" h="674370">
                  <a:moveTo>
                    <a:pt x="231012" y="278510"/>
                  </a:moveTo>
                  <a:lnTo>
                    <a:pt x="220979" y="286384"/>
                  </a:lnTo>
                  <a:lnTo>
                    <a:pt x="244728" y="316229"/>
                  </a:lnTo>
                  <a:lnTo>
                    <a:pt x="254634" y="308356"/>
                  </a:lnTo>
                  <a:lnTo>
                    <a:pt x="231012" y="278510"/>
                  </a:lnTo>
                  <a:close/>
                </a:path>
                <a:path w="536575" h="674370">
                  <a:moveTo>
                    <a:pt x="262508" y="318388"/>
                  </a:moveTo>
                  <a:lnTo>
                    <a:pt x="252602" y="326263"/>
                  </a:lnTo>
                  <a:lnTo>
                    <a:pt x="276225" y="356107"/>
                  </a:lnTo>
                  <a:lnTo>
                    <a:pt x="286257" y="348234"/>
                  </a:lnTo>
                  <a:lnTo>
                    <a:pt x="262508" y="318388"/>
                  </a:lnTo>
                  <a:close/>
                </a:path>
                <a:path w="536575" h="674370">
                  <a:moveTo>
                    <a:pt x="294131" y="358139"/>
                  </a:moveTo>
                  <a:lnTo>
                    <a:pt x="284225" y="366013"/>
                  </a:lnTo>
                  <a:lnTo>
                    <a:pt x="307848" y="395859"/>
                  </a:lnTo>
                  <a:lnTo>
                    <a:pt x="317753" y="387984"/>
                  </a:lnTo>
                  <a:lnTo>
                    <a:pt x="294131" y="358139"/>
                  </a:lnTo>
                  <a:close/>
                </a:path>
                <a:path w="536575" h="674370">
                  <a:moveTo>
                    <a:pt x="325754" y="397891"/>
                  </a:moveTo>
                  <a:lnTo>
                    <a:pt x="315722" y="405764"/>
                  </a:lnTo>
                  <a:lnTo>
                    <a:pt x="339470" y="435609"/>
                  </a:lnTo>
                  <a:lnTo>
                    <a:pt x="349376" y="427735"/>
                  </a:lnTo>
                  <a:lnTo>
                    <a:pt x="325754" y="397891"/>
                  </a:lnTo>
                  <a:close/>
                </a:path>
                <a:path w="536575" h="674370">
                  <a:moveTo>
                    <a:pt x="357250" y="437769"/>
                  </a:moveTo>
                  <a:lnTo>
                    <a:pt x="347344" y="445642"/>
                  </a:lnTo>
                  <a:lnTo>
                    <a:pt x="370966" y="475449"/>
                  </a:lnTo>
                  <a:lnTo>
                    <a:pt x="381000" y="467550"/>
                  </a:lnTo>
                  <a:lnTo>
                    <a:pt x="357250" y="437769"/>
                  </a:lnTo>
                  <a:close/>
                </a:path>
                <a:path w="536575" h="674370">
                  <a:moveTo>
                    <a:pt x="388874" y="477507"/>
                  </a:moveTo>
                  <a:lnTo>
                    <a:pt x="378967" y="485394"/>
                  </a:lnTo>
                  <a:lnTo>
                    <a:pt x="402589" y="515238"/>
                  </a:lnTo>
                  <a:lnTo>
                    <a:pt x="412495" y="507352"/>
                  </a:lnTo>
                  <a:lnTo>
                    <a:pt x="388874" y="477507"/>
                  </a:lnTo>
                  <a:close/>
                </a:path>
                <a:path w="536575" h="674370">
                  <a:moveTo>
                    <a:pt x="420497" y="517296"/>
                  </a:moveTo>
                  <a:lnTo>
                    <a:pt x="410463" y="525195"/>
                  </a:lnTo>
                  <a:lnTo>
                    <a:pt x="434212" y="555040"/>
                  </a:lnTo>
                  <a:lnTo>
                    <a:pt x="444118" y="547141"/>
                  </a:lnTo>
                  <a:lnTo>
                    <a:pt x="420497" y="517296"/>
                  </a:lnTo>
                  <a:close/>
                </a:path>
                <a:path w="536575" h="674370">
                  <a:moveTo>
                    <a:pt x="484202" y="618070"/>
                  </a:moveTo>
                  <a:lnTo>
                    <a:pt x="459358" y="637781"/>
                  </a:lnTo>
                  <a:lnTo>
                    <a:pt x="536575" y="673785"/>
                  </a:lnTo>
                  <a:lnTo>
                    <a:pt x="526946" y="627989"/>
                  </a:lnTo>
                  <a:lnTo>
                    <a:pt x="492125" y="627989"/>
                  </a:lnTo>
                  <a:lnTo>
                    <a:pt x="484202" y="618070"/>
                  </a:lnTo>
                  <a:close/>
                </a:path>
                <a:path w="536575" h="674370">
                  <a:moveTo>
                    <a:pt x="494155" y="610173"/>
                  </a:moveTo>
                  <a:lnTo>
                    <a:pt x="484202" y="618070"/>
                  </a:lnTo>
                  <a:lnTo>
                    <a:pt x="492125" y="627989"/>
                  </a:lnTo>
                  <a:lnTo>
                    <a:pt x="502030" y="620102"/>
                  </a:lnTo>
                  <a:lnTo>
                    <a:pt x="494155" y="610173"/>
                  </a:lnTo>
                  <a:close/>
                </a:path>
                <a:path w="536575" h="674370">
                  <a:moveTo>
                    <a:pt x="519049" y="590422"/>
                  </a:moveTo>
                  <a:lnTo>
                    <a:pt x="494155" y="610173"/>
                  </a:lnTo>
                  <a:lnTo>
                    <a:pt x="502030" y="620102"/>
                  </a:lnTo>
                  <a:lnTo>
                    <a:pt x="492125" y="627989"/>
                  </a:lnTo>
                  <a:lnTo>
                    <a:pt x="526946" y="627989"/>
                  </a:lnTo>
                  <a:lnTo>
                    <a:pt x="519049" y="590422"/>
                  </a:lnTo>
                  <a:close/>
                </a:path>
                <a:path w="536575" h="674370">
                  <a:moveTo>
                    <a:pt x="483615" y="596887"/>
                  </a:moveTo>
                  <a:lnTo>
                    <a:pt x="473582" y="604773"/>
                  </a:lnTo>
                  <a:lnTo>
                    <a:pt x="484202" y="618070"/>
                  </a:lnTo>
                  <a:lnTo>
                    <a:pt x="494155" y="610173"/>
                  </a:lnTo>
                  <a:lnTo>
                    <a:pt x="483615" y="596887"/>
                  </a:lnTo>
                  <a:close/>
                </a:path>
                <a:path w="536575" h="674370">
                  <a:moveTo>
                    <a:pt x="451992" y="557085"/>
                  </a:moveTo>
                  <a:lnTo>
                    <a:pt x="442086" y="564984"/>
                  </a:lnTo>
                  <a:lnTo>
                    <a:pt x="465708" y="594829"/>
                  </a:lnTo>
                  <a:lnTo>
                    <a:pt x="475741" y="586930"/>
                  </a:lnTo>
                  <a:lnTo>
                    <a:pt x="451992" y="557085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1639C369-356E-0C1A-D561-7C33E928AB7D}"/>
              </a:ext>
            </a:extLst>
          </p:cNvPr>
          <p:cNvSpPr txBox="1"/>
          <p:nvPr/>
        </p:nvSpPr>
        <p:spPr>
          <a:xfrm>
            <a:off x="10795647" y="5349409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solidFill>
                  <a:srgbClr val="C00000"/>
                </a:solidFill>
                <a:latin typeface="Microsoft JhengHei"/>
                <a:cs typeface="Microsoft JhengHei"/>
              </a:rPr>
              <a:t>?</a:t>
            </a:r>
            <a:endParaRPr sz="1800">
              <a:latin typeface="Microsoft JhengHei"/>
              <a:cs typeface="Microsoft JhengHei"/>
            </a:endParaRPr>
          </a:p>
        </p:txBody>
      </p:sp>
      <p:pic>
        <p:nvPicPr>
          <p:cNvPr id="18" name="object 14">
            <a:extLst>
              <a:ext uri="{FF2B5EF4-FFF2-40B4-BE49-F238E27FC236}">
                <a16:creationId xmlns:a16="http://schemas.microsoft.com/office/drawing/2014/main" id="{D61AEEA6-E6AC-73E6-444F-05C259DF4F4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9839" y="5195687"/>
            <a:ext cx="4105754" cy="961608"/>
          </a:xfrm>
          <a:prstGeom prst="rect">
            <a:avLst/>
          </a:prstGeom>
        </p:spPr>
      </p:pic>
      <p:sp>
        <p:nvSpPr>
          <p:cNvPr id="19" name="object 15">
            <a:extLst>
              <a:ext uri="{FF2B5EF4-FFF2-40B4-BE49-F238E27FC236}">
                <a16:creationId xmlns:a16="http://schemas.microsoft.com/office/drawing/2014/main" id="{AB69B8E0-382C-5FBD-E56F-2DC21F1972FD}"/>
              </a:ext>
            </a:extLst>
          </p:cNvPr>
          <p:cNvSpPr txBox="1"/>
          <p:nvPr/>
        </p:nvSpPr>
        <p:spPr>
          <a:xfrm>
            <a:off x="4612560" y="6497553"/>
            <a:ext cx="114833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latin typeface="Microsoft JhengHei"/>
                <a:cs typeface="Microsoft JhengHei"/>
              </a:rPr>
              <a:t>机器翻译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25058C3A-2783-76E3-494C-117EFA78EBAC}"/>
              </a:ext>
            </a:extLst>
          </p:cNvPr>
          <p:cNvSpPr txBox="1"/>
          <p:nvPr/>
        </p:nvSpPr>
        <p:spPr>
          <a:xfrm>
            <a:off x="10027297" y="6535031"/>
            <a:ext cx="1148334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10" dirty="0">
                <a:latin typeface="Microsoft JhengHei"/>
                <a:cs typeface="Microsoft JhengHei"/>
              </a:rPr>
              <a:t>数学计算</a:t>
            </a:r>
            <a:endParaRPr sz="1600" dirty="0">
              <a:latin typeface="Microsoft JhengHei"/>
              <a:cs typeface="Microsoft JhengHei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730A9DE-93B1-B8C4-7D6D-27FF1088F35E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735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7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方法一：统计世界上所有的句子</a:t>
            </a:r>
            <a:endParaRPr lang="zh-CN" alt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0424F3C3-7BFC-0C93-5207-8DDDE448803E}"/>
              </a:ext>
            </a:extLst>
          </p:cNvPr>
          <p:cNvSpPr/>
          <p:nvPr/>
        </p:nvSpPr>
        <p:spPr>
          <a:xfrm>
            <a:off x="3920680" y="4954428"/>
            <a:ext cx="607060" cy="377825"/>
          </a:xfrm>
          <a:custGeom>
            <a:avLst/>
            <a:gdLst/>
            <a:ahLst/>
            <a:cxnLst/>
            <a:rect l="l" t="t" r="r" b="b"/>
            <a:pathLst>
              <a:path w="607060" h="377825">
                <a:moveTo>
                  <a:pt x="485902" y="0"/>
                </a:moveTo>
                <a:lnTo>
                  <a:pt x="480694" y="0"/>
                </a:lnTo>
                <a:lnTo>
                  <a:pt x="480694" y="15112"/>
                </a:lnTo>
                <a:lnTo>
                  <a:pt x="483743" y="15112"/>
                </a:lnTo>
                <a:lnTo>
                  <a:pt x="497266" y="16041"/>
                </a:lnTo>
                <a:lnTo>
                  <a:pt x="535721" y="38709"/>
                </a:lnTo>
                <a:lnTo>
                  <a:pt x="544830" y="79374"/>
                </a:lnTo>
                <a:lnTo>
                  <a:pt x="544589" y="86733"/>
                </a:lnTo>
                <a:lnTo>
                  <a:pt x="543861" y="94900"/>
                </a:lnTo>
                <a:lnTo>
                  <a:pt x="542633" y="103878"/>
                </a:lnTo>
                <a:lnTo>
                  <a:pt x="540893" y="113664"/>
                </a:lnTo>
                <a:lnTo>
                  <a:pt x="539152" y="123120"/>
                </a:lnTo>
                <a:lnTo>
                  <a:pt x="537924" y="131111"/>
                </a:lnTo>
                <a:lnTo>
                  <a:pt x="537196" y="137650"/>
                </a:lnTo>
                <a:lnTo>
                  <a:pt x="537057" y="144059"/>
                </a:lnTo>
                <a:lnTo>
                  <a:pt x="537575" y="150768"/>
                </a:lnTo>
                <a:lnTo>
                  <a:pt x="563810" y="183380"/>
                </a:lnTo>
                <a:lnTo>
                  <a:pt x="570357" y="186308"/>
                </a:lnTo>
                <a:lnTo>
                  <a:pt x="570357" y="189864"/>
                </a:lnTo>
                <a:lnTo>
                  <a:pt x="539432" y="218106"/>
                </a:lnTo>
                <a:lnTo>
                  <a:pt x="536956" y="233425"/>
                </a:lnTo>
                <a:lnTo>
                  <a:pt x="537196" y="238523"/>
                </a:lnTo>
                <a:lnTo>
                  <a:pt x="537924" y="245062"/>
                </a:lnTo>
                <a:lnTo>
                  <a:pt x="539152" y="253053"/>
                </a:lnTo>
                <a:lnTo>
                  <a:pt x="540893" y="262508"/>
                </a:lnTo>
                <a:lnTo>
                  <a:pt x="542633" y="272295"/>
                </a:lnTo>
                <a:lnTo>
                  <a:pt x="543861" y="281273"/>
                </a:lnTo>
                <a:lnTo>
                  <a:pt x="544589" y="289440"/>
                </a:lnTo>
                <a:lnTo>
                  <a:pt x="544830" y="296798"/>
                </a:lnTo>
                <a:lnTo>
                  <a:pt x="543825" y="313397"/>
                </a:lnTo>
                <a:lnTo>
                  <a:pt x="519693" y="354064"/>
                </a:lnTo>
                <a:lnTo>
                  <a:pt x="483743" y="362470"/>
                </a:lnTo>
                <a:lnTo>
                  <a:pt x="480694" y="362470"/>
                </a:lnTo>
                <a:lnTo>
                  <a:pt x="480694" y="377520"/>
                </a:lnTo>
                <a:lnTo>
                  <a:pt x="485902" y="377520"/>
                </a:lnTo>
                <a:lnTo>
                  <a:pt x="507670" y="375891"/>
                </a:lnTo>
                <a:lnTo>
                  <a:pt x="555498" y="356234"/>
                </a:lnTo>
                <a:lnTo>
                  <a:pt x="577054" y="313113"/>
                </a:lnTo>
                <a:lnTo>
                  <a:pt x="578485" y="293242"/>
                </a:lnTo>
                <a:lnTo>
                  <a:pt x="578197" y="284692"/>
                </a:lnTo>
                <a:lnTo>
                  <a:pt x="577326" y="275605"/>
                </a:lnTo>
                <a:lnTo>
                  <a:pt x="575859" y="265971"/>
                </a:lnTo>
                <a:lnTo>
                  <a:pt x="573786" y="255777"/>
                </a:lnTo>
                <a:lnTo>
                  <a:pt x="571785" y="246159"/>
                </a:lnTo>
                <a:lnTo>
                  <a:pt x="570357" y="238267"/>
                </a:lnTo>
                <a:lnTo>
                  <a:pt x="569499" y="232114"/>
                </a:lnTo>
                <a:lnTo>
                  <a:pt x="569213" y="227710"/>
                </a:lnTo>
                <a:lnTo>
                  <a:pt x="569213" y="218566"/>
                </a:lnTo>
                <a:lnTo>
                  <a:pt x="607060" y="196214"/>
                </a:lnTo>
                <a:lnTo>
                  <a:pt x="607060" y="179958"/>
                </a:lnTo>
                <a:lnTo>
                  <a:pt x="569213" y="157606"/>
                </a:lnTo>
                <a:lnTo>
                  <a:pt x="569213" y="148462"/>
                </a:lnTo>
                <a:lnTo>
                  <a:pt x="569499" y="144059"/>
                </a:lnTo>
                <a:lnTo>
                  <a:pt x="570403" y="137650"/>
                </a:lnTo>
                <a:lnTo>
                  <a:pt x="571785" y="130014"/>
                </a:lnTo>
                <a:lnTo>
                  <a:pt x="573786" y="120395"/>
                </a:lnTo>
                <a:lnTo>
                  <a:pt x="575859" y="110202"/>
                </a:lnTo>
                <a:lnTo>
                  <a:pt x="577326" y="100568"/>
                </a:lnTo>
                <a:lnTo>
                  <a:pt x="578197" y="91481"/>
                </a:lnTo>
                <a:lnTo>
                  <a:pt x="578485" y="82930"/>
                </a:lnTo>
                <a:lnTo>
                  <a:pt x="577054" y="63644"/>
                </a:lnTo>
                <a:lnTo>
                  <a:pt x="555498" y="21335"/>
                </a:lnTo>
                <a:lnTo>
                  <a:pt x="507670" y="1619"/>
                </a:lnTo>
                <a:lnTo>
                  <a:pt x="485902" y="0"/>
                </a:lnTo>
                <a:close/>
              </a:path>
              <a:path w="607060" h="377825">
                <a:moveTo>
                  <a:pt x="126237" y="0"/>
                </a:moveTo>
                <a:lnTo>
                  <a:pt x="121157" y="0"/>
                </a:lnTo>
                <a:lnTo>
                  <a:pt x="99317" y="1619"/>
                </a:lnTo>
                <a:lnTo>
                  <a:pt x="51562" y="21335"/>
                </a:lnTo>
                <a:lnTo>
                  <a:pt x="29898" y="63591"/>
                </a:lnTo>
                <a:lnTo>
                  <a:pt x="28448" y="82803"/>
                </a:lnTo>
                <a:lnTo>
                  <a:pt x="28735" y="91281"/>
                </a:lnTo>
                <a:lnTo>
                  <a:pt x="29606" y="100329"/>
                </a:lnTo>
                <a:lnTo>
                  <a:pt x="31073" y="109950"/>
                </a:lnTo>
                <a:lnTo>
                  <a:pt x="33147" y="120141"/>
                </a:lnTo>
                <a:lnTo>
                  <a:pt x="35147" y="129815"/>
                </a:lnTo>
                <a:lnTo>
                  <a:pt x="36575" y="137715"/>
                </a:lnTo>
                <a:lnTo>
                  <a:pt x="37433" y="143877"/>
                </a:lnTo>
                <a:lnTo>
                  <a:pt x="37718" y="148335"/>
                </a:lnTo>
                <a:lnTo>
                  <a:pt x="37718" y="157352"/>
                </a:lnTo>
                <a:lnTo>
                  <a:pt x="0" y="179831"/>
                </a:lnTo>
                <a:lnTo>
                  <a:pt x="0" y="195960"/>
                </a:lnTo>
                <a:lnTo>
                  <a:pt x="37718" y="218312"/>
                </a:lnTo>
                <a:lnTo>
                  <a:pt x="37718" y="227456"/>
                </a:lnTo>
                <a:lnTo>
                  <a:pt x="37433" y="231913"/>
                </a:lnTo>
                <a:lnTo>
                  <a:pt x="36538" y="238269"/>
                </a:lnTo>
                <a:lnTo>
                  <a:pt x="35147" y="245923"/>
                </a:lnTo>
                <a:lnTo>
                  <a:pt x="33147" y="255523"/>
                </a:lnTo>
                <a:lnTo>
                  <a:pt x="31073" y="265789"/>
                </a:lnTo>
                <a:lnTo>
                  <a:pt x="29606" y="275447"/>
                </a:lnTo>
                <a:lnTo>
                  <a:pt x="28735" y="284509"/>
                </a:lnTo>
                <a:lnTo>
                  <a:pt x="28448" y="292988"/>
                </a:lnTo>
                <a:lnTo>
                  <a:pt x="29898" y="312952"/>
                </a:lnTo>
                <a:lnTo>
                  <a:pt x="51562" y="356234"/>
                </a:lnTo>
                <a:lnTo>
                  <a:pt x="99317" y="375891"/>
                </a:lnTo>
                <a:lnTo>
                  <a:pt x="121157" y="377520"/>
                </a:lnTo>
                <a:lnTo>
                  <a:pt x="126237" y="377520"/>
                </a:lnTo>
                <a:lnTo>
                  <a:pt x="126237" y="362470"/>
                </a:lnTo>
                <a:lnTo>
                  <a:pt x="123317" y="362470"/>
                </a:lnTo>
                <a:lnTo>
                  <a:pt x="109720" y="361537"/>
                </a:lnTo>
                <a:lnTo>
                  <a:pt x="71264" y="338732"/>
                </a:lnTo>
                <a:lnTo>
                  <a:pt x="62103" y="296544"/>
                </a:lnTo>
                <a:lnTo>
                  <a:pt x="62343" y="289186"/>
                </a:lnTo>
                <a:lnTo>
                  <a:pt x="63071" y="281019"/>
                </a:lnTo>
                <a:lnTo>
                  <a:pt x="64299" y="272041"/>
                </a:lnTo>
                <a:lnTo>
                  <a:pt x="66040" y="262254"/>
                </a:lnTo>
                <a:lnTo>
                  <a:pt x="67780" y="252799"/>
                </a:lnTo>
                <a:lnTo>
                  <a:pt x="69008" y="244808"/>
                </a:lnTo>
                <a:lnTo>
                  <a:pt x="69736" y="238269"/>
                </a:lnTo>
                <a:lnTo>
                  <a:pt x="69977" y="233171"/>
                </a:lnTo>
                <a:lnTo>
                  <a:pt x="69359" y="225169"/>
                </a:lnTo>
                <a:lnTo>
                  <a:pt x="43195" y="192539"/>
                </a:lnTo>
                <a:lnTo>
                  <a:pt x="36575" y="189610"/>
                </a:lnTo>
                <a:lnTo>
                  <a:pt x="36575" y="186054"/>
                </a:lnTo>
                <a:lnTo>
                  <a:pt x="67516" y="157876"/>
                </a:lnTo>
                <a:lnTo>
                  <a:pt x="69977" y="142620"/>
                </a:lnTo>
                <a:lnTo>
                  <a:pt x="69736" y="137503"/>
                </a:lnTo>
                <a:lnTo>
                  <a:pt x="69008" y="130921"/>
                </a:lnTo>
                <a:lnTo>
                  <a:pt x="67780" y="122886"/>
                </a:lnTo>
                <a:lnTo>
                  <a:pt x="66040" y="113410"/>
                </a:lnTo>
                <a:lnTo>
                  <a:pt x="64299" y="103626"/>
                </a:lnTo>
                <a:lnTo>
                  <a:pt x="63071" y="94662"/>
                </a:lnTo>
                <a:lnTo>
                  <a:pt x="62343" y="86532"/>
                </a:lnTo>
                <a:lnTo>
                  <a:pt x="62103" y="79247"/>
                </a:lnTo>
                <a:lnTo>
                  <a:pt x="63124" y="63315"/>
                </a:lnTo>
                <a:lnTo>
                  <a:pt x="87241" y="23471"/>
                </a:lnTo>
                <a:lnTo>
                  <a:pt x="123317" y="15112"/>
                </a:lnTo>
                <a:lnTo>
                  <a:pt x="126237" y="15112"/>
                </a:lnTo>
                <a:lnTo>
                  <a:pt x="126237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6A66A668-7F89-9F6C-93B0-61BB52BAD009}"/>
              </a:ext>
            </a:extLst>
          </p:cNvPr>
          <p:cNvSpPr txBox="1"/>
          <p:nvPr/>
        </p:nvSpPr>
        <p:spPr>
          <a:xfrm>
            <a:off x="3066401" y="4843634"/>
            <a:ext cx="12223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4410" algn="l"/>
              </a:tabLst>
            </a:pPr>
            <a:r>
              <a:rPr sz="3200" spc="-10" dirty="0">
                <a:latin typeface="Cambria Math"/>
                <a:cs typeface="Cambria Math"/>
              </a:rPr>
              <a:t>𝐷</a:t>
            </a:r>
            <a:r>
              <a:rPr sz="3200" spc="29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=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𝑆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283113F3-A1DD-C2E3-F3C8-4ADA4EE6E787}"/>
              </a:ext>
            </a:extLst>
          </p:cNvPr>
          <p:cNvSpPr txBox="1"/>
          <p:nvPr/>
        </p:nvSpPr>
        <p:spPr>
          <a:xfrm>
            <a:off x="4243260" y="5035709"/>
            <a:ext cx="12953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275" dirty="0">
                <a:latin typeface="Cambria Math"/>
                <a:cs typeface="Cambria Math"/>
              </a:rPr>
              <a:t>𝑖</a:t>
            </a:r>
            <a:endParaRPr sz="2300" dirty="0">
              <a:latin typeface="Cambria Math"/>
              <a:cs typeface="Cambria Math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29D6B9C3-5088-EE7E-391A-60B7BC4547C1}"/>
              </a:ext>
            </a:extLst>
          </p:cNvPr>
          <p:cNvSpPr txBox="1"/>
          <p:nvPr/>
        </p:nvSpPr>
        <p:spPr>
          <a:xfrm>
            <a:off x="4535867" y="5050948"/>
            <a:ext cx="695122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345" dirty="0">
                <a:latin typeface="Cambria Math"/>
                <a:cs typeface="Cambria Math"/>
              </a:rPr>
              <a:t>𝑖</a:t>
            </a:r>
            <a:r>
              <a:rPr sz="2300" spc="-20" dirty="0">
                <a:latin typeface="Cambria Math"/>
                <a:cs typeface="Cambria Math"/>
              </a:rPr>
              <a:t>=</a:t>
            </a:r>
            <a:r>
              <a:rPr sz="2300" spc="70" dirty="0">
                <a:latin typeface="Cambria Math"/>
                <a:cs typeface="Cambria Math"/>
              </a:rPr>
              <a:t>1</a:t>
            </a:r>
            <a:endParaRPr sz="2300" dirty="0">
              <a:latin typeface="Cambria Math"/>
              <a:cs typeface="Cambria Math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94F16767-9D2B-A2AC-C57D-736F203FB79E}"/>
              </a:ext>
            </a:extLst>
          </p:cNvPr>
          <p:cNvSpPr txBox="1"/>
          <p:nvPr/>
        </p:nvSpPr>
        <p:spPr>
          <a:xfrm>
            <a:off x="4535867" y="4789074"/>
            <a:ext cx="24892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00" dirty="0">
                <a:latin typeface="Cambria Math"/>
                <a:cs typeface="Cambria Math"/>
              </a:rPr>
              <a:t>𝑁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8375424-944A-906C-7A84-4153B956AB21}"/>
              </a:ext>
            </a:extLst>
          </p:cNvPr>
          <p:cNvSpPr/>
          <p:nvPr/>
        </p:nvSpPr>
        <p:spPr>
          <a:xfrm>
            <a:off x="4486973" y="4819809"/>
            <a:ext cx="314325" cy="292735"/>
          </a:xfrm>
          <a:custGeom>
            <a:avLst/>
            <a:gdLst/>
            <a:ahLst/>
            <a:cxnLst/>
            <a:rect l="l" t="t" r="r" b="b"/>
            <a:pathLst>
              <a:path w="314325" h="292735">
                <a:moveTo>
                  <a:pt x="0" y="292608"/>
                </a:moveTo>
                <a:lnTo>
                  <a:pt x="313944" y="292608"/>
                </a:lnTo>
                <a:lnTo>
                  <a:pt x="313944" y="0"/>
                </a:lnTo>
                <a:lnTo>
                  <a:pt x="0" y="0"/>
                </a:lnTo>
                <a:lnTo>
                  <a:pt x="0" y="292608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2FE267F3-1B08-984F-8627-85E21E306A0E}"/>
              </a:ext>
            </a:extLst>
          </p:cNvPr>
          <p:cNvSpPr txBox="1"/>
          <p:nvPr/>
        </p:nvSpPr>
        <p:spPr>
          <a:xfrm>
            <a:off x="4997258" y="4742465"/>
            <a:ext cx="2543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SimSun"/>
                <a:cs typeface="SimSun"/>
              </a:rPr>
              <a:t>所有可能组合的句子可能</a:t>
            </a:r>
            <a:endParaRPr sz="1800" dirty="0">
              <a:latin typeface="SimSun"/>
              <a:cs typeface="SimSun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6B0429E8-6E43-5A02-7AE5-B5CC201176D2}"/>
              </a:ext>
            </a:extLst>
          </p:cNvPr>
          <p:cNvSpPr/>
          <p:nvPr/>
        </p:nvSpPr>
        <p:spPr>
          <a:xfrm>
            <a:off x="8764587" y="4870354"/>
            <a:ext cx="383540" cy="375920"/>
          </a:xfrm>
          <a:custGeom>
            <a:avLst/>
            <a:gdLst/>
            <a:ahLst/>
            <a:cxnLst/>
            <a:rect l="l" t="t" r="r" b="b"/>
            <a:pathLst>
              <a:path w="383540" h="375920">
                <a:moveTo>
                  <a:pt x="263778" y="0"/>
                </a:moveTo>
                <a:lnTo>
                  <a:pt x="258445" y="15366"/>
                </a:lnTo>
                <a:lnTo>
                  <a:pt x="280161" y="24796"/>
                </a:lnTo>
                <a:lnTo>
                  <a:pt x="298830" y="37845"/>
                </a:lnTo>
                <a:lnTo>
                  <a:pt x="327025" y="74802"/>
                </a:lnTo>
                <a:lnTo>
                  <a:pt x="343709" y="124698"/>
                </a:lnTo>
                <a:lnTo>
                  <a:pt x="349250" y="185927"/>
                </a:lnTo>
                <a:lnTo>
                  <a:pt x="347866" y="219055"/>
                </a:lnTo>
                <a:lnTo>
                  <a:pt x="336766" y="276117"/>
                </a:lnTo>
                <a:lnTo>
                  <a:pt x="314406" y="320722"/>
                </a:lnTo>
                <a:lnTo>
                  <a:pt x="280358" y="350821"/>
                </a:lnTo>
                <a:lnTo>
                  <a:pt x="258952" y="360298"/>
                </a:lnTo>
                <a:lnTo>
                  <a:pt x="263778" y="375538"/>
                </a:lnTo>
                <a:lnTo>
                  <a:pt x="314928" y="351520"/>
                </a:lnTo>
                <a:lnTo>
                  <a:pt x="352551" y="309879"/>
                </a:lnTo>
                <a:lnTo>
                  <a:pt x="375808" y="254253"/>
                </a:lnTo>
                <a:lnTo>
                  <a:pt x="383540" y="187959"/>
                </a:lnTo>
                <a:lnTo>
                  <a:pt x="381591" y="153531"/>
                </a:lnTo>
                <a:lnTo>
                  <a:pt x="366073" y="92483"/>
                </a:lnTo>
                <a:lnTo>
                  <a:pt x="335359" y="42808"/>
                </a:lnTo>
                <a:lnTo>
                  <a:pt x="290972" y="9888"/>
                </a:lnTo>
                <a:lnTo>
                  <a:pt x="263778" y="0"/>
                </a:lnTo>
                <a:close/>
              </a:path>
              <a:path w="383540" h="375920">
                <a:moveTo>
                  <a:pt x="119761" y="0"/>
                </a:moveTo>
                <a:lnTo>
                  <a:pt x="68611" y="24145"/>
                </a:lnTo>
                <a:lnTo>
                  <a:pt x="30988" y="65912"/>
                </a:lnTo>
                <a:lnTo>
                  <a:pt x="7731" y="121697"/>
                </a:lnTo>
                <a:lnTo>
                  <a:pt x="0" y="187959"/>
                </a:lnTo>
                <a:lnTo>
                  <a:pt x="1928" y="222440"/>
                </a:lnTo>
                <a:lnTo>
                  <a:pt x="17359" y="283400"/>
                </a:lnTo>
                <a:lnTo>
                  <a:pt x="47984" y="332908"/>
                </a:lnTo>
                <a:lnTo>
                  <a:pt x="92422" y="365726"/>
                </a:lnTo>
                <a:lnTo>
                  <a:pt x="119761" y="375538"/>
                </a:lnTo>
                <a:lnTo>
                  <a:pt x="124459" y="360298"/>
                </a:lnTo>
                <a:lnTo>
                  <a:pt x="103074" y="350821"/>
                </a:lnTo>
                <a:lnTo>
                  <a:pt x="84629" y="337629"/>
                </a:lnTo>
                <a:lnTo>
                  <a:pt x="56515" y="300100"/>
                </a:lnTo>
                <a:lnTo>
                  <a:pt x="39830" y="249110"/>
                </a:lnTo>
                <a:lnTo>
                  <a:pt x="34290" y="185927"/>
                </a:lnTo>
                <a:lnTo>
                  <a:pt x="35673" y="153902"/>
                </a:lnTo>
                <a:lnTo>
                  <a:pt x="46773" y="98327"/>
                </a:lnTo>
                <a:lnTo>
                  <a:pt x="69159" y="54514"/>
                </a:lnTo>
                <a:lnTo>
                  <a:pt x="103449" y="24796"/>
                </a:lnTo>
                <a:lnTo>
                  <a:pt x="125095" y="15366"/>
                </a:lnTo>
                <a:lnTo>
                  <a:pt x="119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3DE4824-A99E-BC31-2C92-43F268BEBF18}"/>
              </a:ext>
            </a:extLst>
          </p:cNvPr>
          <p:cNvSpPr/>
          <p:nvPr/>
        </p:nvSpPr>
        <p:spPr>
          <a:xfrm>
            <a:off x="9710355" y="5043709"/>
            <a:ext cx="1518285" cy="27940"/>
          </a:xfrm>
          <a:custGeom>
            <a:avLst/>
            <a:gdLst/>
            <a:ahLst/>
            <a:cxnLst/>
            <a:rect l="l" t="t" r="r" b="b"/>
            <a:pathLst>
              <a:path w="1518284" h="27939">
                <a:moveTo>
                  <a:pt x="1517903" y="0"/>
                </a:moveTo>
                <a:lnTo>
                  <a:pt x="0" y="0"/>
                </a:lnTo>
                <a:lnTo>
                  <a:pt x="0" y="27432"/>
                </a:lnTo>
                <a:lnTo>
                  <a:pt x="1517903" y="27432"/>
                </a:lnTo>
                <a:lnTo>
                  <a:pt x="15179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3EBB824-8DC5-1AF8-2203-2C331E3A5416}"/>
              </a:ext>
            </a:extLst>
          </p:cNvPr>
          <p:cNvSpPr txBox="1"/>
          <p:nvPr/>
        </p:nvSpPr>
        <p:spPr>
          <a:xfrm>
            <a:off x="8483281" y="4447775"/>
            <a:ext cx="2757805" cy="820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28725">
              <a:lnSpc>
                <a:spcPts val="3130"/>
              </a:lnSpc>
              <a:spcBef>
                <a:spcPts val="95"/>
              </a:spcBef>
            </a:pPr>
            <a:r>
              <a:rPr sz="3200" dirty="0">
                <a:latin typeface="Cambria Math"/>
                <a:cs typeface="Cambria Math"/>
              </a:rPr>
              <a:t>count(𝑠)</a:t>
            </a:r>
          </a:p>
          <a:p>
            <a:pPr marL="12700">
              <a:lnSpc>
                <a:spcPts val="3130"/>
              </a:lnSpc>
              <a:tabLst>
                <a:tab pos="417830" algn="l"/>
                <a:tab pos="814069" algn="l"/>
              </a:tabLst>
            </a:pPr>
            <a:r>
              <a:rPr sz="3200" spc="-5" dirty="0">
                <a:latin typeface="Cambria Math"/>
                <a:cs typeface="Cambria Math"/>
              </a:rPr>
              <a:t>𝑓	⋅	=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B8DCD6D0-3E34-22E0-E184-B412DC60F4BD}"/>
              </a:ext>
            </a:extLst>
          </p:cNvPr>
          <p:cNvSpPr txBox="1"/>
          <p:nvPr/>
        </p:nvSpPr>
        <p:spPr>
          <a:xfrm>
            <a:off x="10303318" y="5027174"/>
            <a:ext cx="3225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Cambria Math"/>
                <a:cs typeface="Cambria Math"/>
              </a:rPr>
              <a:t>𝑁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1B4CEE96-4FF6-BA0F-EE31-18380960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26" y="1277916"/>
            <a:ext cx="8773260" cy="2676120"/>
          </a:xfrm>
          <a:prstGeom prst="rect">
            <a:avLst/>
          </a:prstGeom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63EE59F6-93EF-6D5F-D3B3-0D7EF918CF6F}"/>
              </a:ext>
            </a:extLst>
          </p:cNvPr>
          <p:cNvSpPr txBox="1"/>
          <p:nvPr/>
        </p:nvSpPr>
        <p:spPr>
          <a:xfrm>
            <a:off x="4011432" y="5580386"/>
            <a:ext cx="254380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solidFill>
                  <a:srgbClr val="C00000"/>
                </a:solidFill>
                <a:latin typeface="Microsoft JhengHei"/>
                <a:cs typeface="Microsoft JhengHei"/>
              </a:rPr>
              <a:t>不可计算！</a:t>
            </a:r>
            <a:endParaRPr sz="3200" dirty="0">
              <a:latin typeface="Microsoft JhengHei"/>
              <a:cs typeface="Microsoft JhengHei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3B246D2F-FB18-7EB1-C495-D8B415F11992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17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FFDB7-576B-56B0-7054-0DA9AEE1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EED6C-21E2-2B0F-5512-C409AA98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方法二：统计世界上所有的单词和组合</a:t>
            </a:r>
            <a:endParaRPr lang="zh-CN" alt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4660A8A4-A22F-AB40-CEE0-7F26196856AB}"/>
              </a:ext>
            </a:extLst>
          </p:cNvPr>
          <p:cNvGrpSpPr/>
          <p:nvPr/>
        </p:nvGrpSpPr>
        <p:grpSpPr>
          <a:xfrm>
            <a:off x="2515523" y="1892738"/>
            <a:ext cx="8114028" cy="2838094"/>
            <a:chOff x="2022473" y="2104669"/>
            <a:chExt cx="7432675" cy="244030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CA99B14C-3732-198B-002B-15C655E91B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473" y="2104669"/>
              <a:ext cx="6484541" cy="2377336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4F15C45-C8EF-3B2C-08E2-007EF3BDA10F}"/>
                </a:ext>
              </a:extLst>
            </p:cNvPr>
            <p:cNvSpPr/>
            <p:nvPr/>
          </p:nvSpPr>
          <p:spPr>
            <a:xfrm>
              <a:off x="5612510" y="3916679"/>
              <a:ext cx="3842385" cy="628015"/>
            </a:xfrm>
            <a:custGeom>
              <a:avLst/>
              <a:gdLst/>
              <a:ahLst/>
              <a:cxnLst/>
              <a:rect l="l" t="t" r="r" b="b"/>
              <a:pathLst>
                <a:path w="3842384" h="628014">
                  <a:moveTo>
                    <a:pt x="3737737" y="0"/>
                  </a:moveTo>
                  <a:lnTo>
                    <a:pt x="277240" y="0"/>
                  </a:lnTo>
                  <a:lnTo>
                    <a:pt x="236511" y="8225"/>
                  </a:lnTo>
                  <a:lnTo>
                    <a:pt x="203247" y="30654"/>
                  </a:lnTo>
                  <a:lnTo>
                    <a:pt x="180818" y="63918"/>
                  </a:lnTo>
                  <a:lnTo>
                    <a:pt x="172592" y="104648"/>
                  </a:lnTo>
                  <a:lnTo>
                    <a:pt x="0" y="110744"/>
                  </a:lnTo>
                  <a:lnTo>
                    <a:pt x="172592" y="261620"/>
                  </a:lnTo>
                  <a:lnTo>
                    <a:pt x="172592" y="523240"/>
                  </a:lnTo>
                  <a:lnTo>
                    <a:pt x="180818" y="563969"/>
                  </a:lnTo>
                  <a:lnTo>
                    <a:pt x="203247" y="597233"/>
                  </a:lnTo>
                  <a:lnTo>
                    <a:pt x="236511" y="619662"/>
                  </a:lnTo>
                  <a:lnTo>
                    <a:pt x="277240" y="627888"/>
                  </a:lnTo>
                  <a:lnTo>
                    <a:pt x="3737737" y="627888"/>
                  </a:lnTo>
                  <a:lnTo>
                    <a:pt x="3778466" y="619662"/>
                  </a:lnTo>
                  <a:lnTo>
                    <a:pt x="3811730" y="597233"/>
                  </a:lnTo>
                  <a:lnTo>
                    <a:pt x="3834159" y="563969"/>
                  </a:lnTo>
                  <a:lnTo>
                    <a:pt x="3842385" y="523240"/>
                  </a:lnTo>
                  <a:lnTo>
                    <a:pt x="3842385" y="104648"/>
                  </a:lnTo>
                  <a:lnTo>
                    <a:pt x="3834159" y="63918"/>
                  </a:lnTo>
                  <a:lnTo>
                    <a:pt x="3811730" y="30654"/>
                  </a:lnTo>
                  <a:lnTo>
                    <a:pt x="3778466" y="8225"/>
                  </a:lnTo>
                  <a:lnTo>
                    <a:pt x="3737737" y="0"/>
                  </a:lnTo>
                  <a:close/>
                </a:path>
              </a:pathLst>
            </a:custGeom>
            <a:solidFill>
              <a:srgbClr val="88D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6C24F321-DC70-B64C-5F50-CB9BD8BB643E}"/>
              </a:ext>
            </a:extLst>
          </p:cNvPr>
          <p:cNvSpPr/>
          <p:nvPr/>
        </p:nvSpPr>
        <p:spPr>
          <a:xfrm>
            <a:off x="9715024" y="2489229"/>
            <a:ext cx="1369060" cy="457200"/>
          </a:xfrm>
          <a:custGeom>
            <a:avLst/>
            <a:gdLst/>
            <a:ahLst/>
            <a:cxnLst/>
            <a:rect l="l" t="t" r="r" b="b"/>
            <a:pathLst>
              <a:path w="1369059" h="457200">
                <a:moveTo>
                  <a:pt x="1292859" y="0"/>
                </a:moveTo>
                <a:lnTo>
                  <a:pt x="137667" y="0"/>
                </a:lnTo>
                <a:lnTo>
                  <a:pt x="108027" y="5994"/>
                </a:lnTo>
                <a:lnTo>
                  <a:pt x="83804" y="22336"/>
                </a:lnTo>
                <a:lnTo>
                  <a:pt x="67462" y="46559"/>
                </a:lnTo>
                <a:lnTo>
                  <a:pt x="61467" y="76200"/>
                </a:lnTo>
                <a:lnTo>
                  <a:pt x="0" y="80645"/>
                </a:lnTo>
                <a:lnTo>
                  <a:pt x="61467" y="190500"/>
                </a:lnTo>
                <a:lnTo>
                  <a:pt x="61467" y="381000"/>
                </a:lnTo>
                <a:lnTo>
                  <a:pt x="67462" y="410640"/>
                </a:lnTo>
                <a:lnTo>
                  <a:pt x="83804" y="434863"/>
                </a:lnTo>
                <a:lnTo>
                  <a:pt x="108027" y="451205"/>
                </a:lnTo>
                <a:lnTo>
                  <a:pt x="137667" y="457200"/>
                </a:lnTo>
                <a:lnTo>
                  <a:pt x="1292859" y="457200"/>
                </a:lnTo>
                <a:lnTo>
                  <a:pt x="1322500" y="451205"/>
                </a:lnTo>
                <a:lnTo>
                  <a:pt x="1346723" y="434863"/>
                </a:lnTo>
                <a:lnTo>
                  <a:pt x="1363065" y="410640"/>
                </a:lnTo>
                <a:lnTo>
                  <a:pt x="1369059" y="381000"/>
                </a:lnTo>
                <a:lnTo>
                  <a:pt x="1369059" y="76200"/>
                </a:lnTo>
                <a:lnTo>
                  <a:pt x="1363065" y="46559"/>
                </a:lnTo>
                <a:lnTo>
                  <a:pt x="1346723" y="22336"/>
                </a:lnTo>
                <a:lnTo>
                  <a:pt x="1322500" y="5994"/>
                </a:lnTo>
                <a:lnTo>
                  <a:pt x="1292859" y="0"/>
                </a:lnTo>
                <a:close/>
              </a:path>
            </a:pathLst>
          </a:custGeom>
          <a:solidFill>
            <a:srgbClr val="88D9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1EAECDF-6445-1E18-0AAB-800366F90217}"/>
              </a:ext>
            </a:extLst>
          </p:cNvPr>
          <p:cNvSpPr txBox="1"/>
          <p:nvPr/>
        </p:nvSpPr>
        <p:spPr>
          <a:xfrm>
            <a:off x="9880504" y="255336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概率公式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7565E25-C84C-BCDA-8492-B01F14991F22}"/>
              </a:ext>
            </a:extLst>
          </p:cNvPr>
          <p:cNvSpPr txBox="1"/>
          <p:nvPr/>
        </p:nvSpPr>
        <p:spPr>
          <a:xfrm>
            <a:off x="7046119" y="4103552"/>
            <a:ext cx="335343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SimSun"/>
                <a:cs typeface="SimSun"/>
              </a:rPr>
              <a:t>句子中每个词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𝑡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SimSun"/>
                <a:cs typeface="SimSun"/>
              </a:rPr>
              <a:t>在给定前面词序 列</a:t>
            </a:r>
            <a:r>
              <a:rPr sz="1800" spc="5" dirty="0">
                <a:latin typeface="Cambria Math"/>
                <a:cs typeface="Cambria Math"/>
              </a:rPr>
              <a:t>𝑤</a:t>
            </a:r>
            <a:r>
              <a:rPr sz="1950" spc="7" baseline="-14957" dirty="0">
                <a:latin typeface="Cambria Math"/>
                <a:cs typeface="Cambria Math"/>
              </a:rPr>
              <a:t>1:(𝑡−1)</a:t>
            </a:r>
            <a:r>
              <a:rPr sz="1950" spc="32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SimSun"/>
                <a:cs typeface="SimSun"/>
              </a:rPr>
              <a:t>时的条件概率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C51ECEC-3D59-EC44-AEC9-A789062ADBCB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554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B76EE-D777-852D-85B8-826D38F0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26C46FD-0F4D-3745-E7E2-A17F385E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方法二：统计世界上所有的单词和组合</a:t>
            </a:r>
            <a:endParaRPr lang="zh-CN" altLang="en-US" dirty="0"/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3F125046-25DA-9FBA-E3F1-68FB99A029E6}"/>
              </a:ext>
            </a:extLst>
          </p:cNvPr>
          <p:cNvGrpSpPr/>
          <p:nvPr/>
        </p:nvGrpSpPr>
        <p:grpSpPr>
          <a:xfrm>
            <a:off x="2239076" y="1531231"/>
            <a:ext cx="8114028" cy="2838094"/>
            <a:chOff x="2022473" y="2104669"/>
            <a:chExt cx="7432675" cy="24403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C1ABEEC-89D6-4127-6545-EDEE720347F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2473" y="2104669"/>
              <a:ext cx="6484541" cy="2377336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E0B457DA-8277-F86A-DDB8-B1FEDCB534AB}"/>
                </a:ext>
              </a:extLst>
            </p:cNvPr>
            <p:cNvSpPr/>
            <p:nvPr/>
          </p:nvSpPr>
          <p:spPr>
            <a:xfrm>
              <a:off x="5612510" y="3916679"/>
              <a:ext cx="3842385" cy="628015"/>
            </a:xfrm>
            <a:custGeom>
              <a:avLst/>
              <a:gdLst/>
              <a:ahLst/>
              <a:cxnLst/>
              <a:rect l="l" t="t" r="r" b="b"/>
              <a:pathLst>
                <a:path w="3842384" h="628014">
                  <a:moveTo>
                    <a:pt x="3737737" y="0"/>
                  </a:moveTo>
                  <a:lnTo>
                    <a:pt x="277240" y="0"/>
                  </a:lnTo>
                  <a:lnTo>
                    <a:pt x="236511" y="8225"/>
                  </a:lnTo>
                  <a:lnTo>
                    <a:pt x="203247" y="30654"/>
                  </a:lnTo>
                  <a:lnTo>
                    <a:pt x="180818" y="63918"/>
                  </a:lnTo>
                  <a:lnTo>
                    <a:pt x="172592" y="104648"/>
                  </a:lnTo>
                  <a:lnTo>
                    <a:pt x="0" y="110744"/>
                  </a:lnTo>
                  <a:lnTo>
                    <a:pt x="172592" y="261620"/>
                  </a:lnTo>
                  <a:lnTo>
                    <a:pt x="172592" y="523240"/>
                  </a:lnTo>
                  <a:lnTo>
                    <a:pt x="180818" y="563969"/>
                  </a:lnTo>
                  <a:lnTo>
                    <a:pt x="203247" y="597233"/>
                  </a:lnTo>
                  <a:lnTo>
                    <a:pt x="236511" y="619662"/>
                  </a:lnTo>
                  <a:lnTo>
                    <a:pt x="277240" y="627888"/>
                  </a:lnTo>
                  <a:lnTo>
                    <a:pt x="3737737" y="627888"/>
                  </a:lnTo>
                  <a:lnTo>
                    <a:pt x="3778466" y="619662"/>
                  </a:lnTo>
                  <a:lnTo>
                    <a:pt x="3811730" y="597233"/>
                  </a:lnTo>
                  <a:lnTo>
                    <a:pt x="3834159" y="563969"/>
                  </a:lnTo>
                  <a:lnTo>
                    <a:pt x="3842385" y="523240"/>
                  </a:lnTo>
                  <a:lnTo>
                    <a:pt x="3842385" y="104648"/>
                  </a:lnTo>
                  <a:lnTo>
                    <a:pt x="3834159" y="63918"/>
                  </a:lnTo>
                  <a:lnTo>
                    <a:pt x="3811730" y="30654"/>
                  </a:lnTo>
                  <a:lnTo>
                    <a:pt x="3778466" y="8225"/>
                  </a:lnTo>
                  <a:lnTo>
                    <a:pt x="3737737" y="0"/>
                  </a:lnTo>
                  <a:close/>
                </a:path>
              </a:pathLst>
            </a:custGeom>
            <a:solidFill>
              <a:srgbClr val="88D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7086DF02-1DAC-825E-BA14-19C5A949F298}"/>
              </a:ext>
            </a:extLst>
          </p:cNvPr>
          <p:cNvSpPr/>
          <p:nvPr/>
        </p:nvSpPr>
        <p:spPr>
          <a:xfrm>
            <a:off x="9438577" y="2127722"/>
            <a:ext cx="1369060" cy="457200"/>
          </a:xfrm>
          <a:custGeom>
            <a:avLst/>
            <a:gdLst/>
            <a:ahLst/>
            <a:cxnLst/>
            <a:rect l="l" t="t" r="r" b="b"/>
            <a:pathLst>
              <a:path w="1369059" h="457200">
                <a:moveTo>
                  <a:pt x="1292859" y="0"/>
                </a:moveTo>
                <a:lnTo>
                  <a:pt x="137667" y="0"/>
                </a:lnTo>
                <a:lnTo>
                  <a:pt x="108027" y="5994"/>
                </a:lnTo>
                <a:lnTo>
                  <a:pt x="83804" y="22336"/>
                </a:lnTo>
                <a:lnTo>
                  <a:pt x="67462" y="46559"/>
                </a:lnTo>
                <a:lnTo>
                  <a:pt x="61467" y="76200"/>
                </a:lnTo>
                <a:lnTo>
                  <a:pt x="0" y="80645"/>
                </a:lnTo>
                <a:lnTo>
                  <a:pt x="61467" y="190500"/>
                </a:lnTo>
                <a:lnTo>
                  <a:pt x="61467" y="381000"/>
                </a:lnTo>
                <a:lnTo>
                  <a:pt x="67462" y="410640"/>
                </a:lnTo>
                <a:lnTo>
                  <a:pt x="83804" y="434863"/>
                </a:lnTo>
                <a:lnTo>
                  <a:pt x="108027" y="451205"/>
                </a:lnTo>
                <a:lnTo>
                  <a:pt x="137667" y="457200"/>
                </a:lnTo>
                <a:lnTo>
                  <a:pt x="1292859" y="457200"/>
                </a:lnTo>
                <a:lnTo>
                  <a:pt x="1322500" y="451205"/>
                </a:lnTo>
                <a:lnTo>
                  <a:pt x="1346723" y="434863"/>
                </a:lnTo>
                <a:lnTo>
                  <a:pt x="1363065" y="410640"/>
                </a:lnTo>
                <a:lnTo>
                  <a:pt x="1369059" y="381000"/>
                </a:lnTo>
                <a:lnTo>
                  <a:pt x="1369059" y="76200"/>
                </a:lnTo>
                <a:lnTo>
                  <a:pt x="1363065" y="46559"/>
                </a:lnTo>
                <a:lnTo>
                  <a:pt x="1346723" y="22336"/>
                </a:lnTo>
                <a:lnTo>
                  <a:pt x="1322500" y="5994"/>
                </a:lnTo>
                <a:lnTo>
                  <a:pt x="1292859" y="0"/>
                </a:lnTo>
                <a:close/>
              </a:path>
            </a:pathLst>
          </a:custGeom>
          <a:solidFill>
            <a:srgbClr val="88D9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1F75419-3795-662B-0D99-2694113465C6}"/>
              </a:ext>
            </a:extLst>
          </p:cNvPr>
          <p:cNvSpPr txBox="1"/>
          <p:nvPr/>
        </p:nvSpPr>
        <p:spPr>
          <a:xfrm>
            <a:off x="9604057" y="2191857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概率公式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F1D6442-30BE-9764-7B75-BA5F71296EF8}"/>
              </a:ext>
            </a:extLst>
          </p:cNvPr>
          <p:cNvSpPr txBox="1"/>
          <p:nvPr/>
        </p:nvSpPr>
        <p:spPr>
          <a:xfrm>
            <a:off x="6769672" y="3742045"/>
            <a:ext cx="335343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SimSun"/>
                <a:cs typeface="SimSun"/>
              </a:rPr>
              <a:t>句子中每个词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𝑡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SimSun"/>
                <a:cs typeface="SimSun"/>
              </a:rPr>
              <a:t>在给定前面词序 列</a:t>
            </a:r>
            <a:r>
              <a:rPr sz="1800" spc="5" dirty="0">
                <a:latin typeface="Cambria Math"/>
                <a:cs typeface="Cambria Math"/>
              </a:rPr>
              <a:t>𝑤</a:t>
            </a:r>
            <a:r>
              <a:rPr sz="1950" spc="7" baseline="-14957" dirty="0">
                <a:latin typeface="Cambria Math"/>
                <a:cs typeface="Cambria Math"/>
              </a:rPr>
              <a:t>1:(𝑡−1)</a:t>
            </a:r>
            <a:r>
              <a:rPr sz="1950" spc="32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SimSun"/>
                <a:cs typeface="SimSun"/>
              </a:rPr>
              <a:t>时的条件概率</a:t>
            </a:r>
          </a:p>
        </p:txBody>
      </p:sp>
      <p:pic>
        <p:nvPicPr>
          <p:cNvPr id="11" name="object 2">
            <a:extLst>
              <a:ext uri="{FF2B5EF4-FFF2-40B4-BE49-F238E27FC236}">
                <a16:creationId xmlns:a16="http://schemas.microsoft.com/office/drawing/2014/main" id="{2594AEA6-56B7-2E5D-E83C-E2D699ADB4D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7395" y="5233635"/>
            <a:ext cx="4152187" cy="286076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E385D221-CBBD-469F-8A12-B2BF39DD0B85}"/>
              </a:ext>
            </a:extLst>
          </p:cNvPr>
          <p:cNvSpPr/>
          <p:nvPr/>
        </p:nvSpPr>
        <p:spPr>
          <a:xfrm>
            <a:off x="4083114" y="5115678"/>
            <a:ext cx="4361815" cy="502920"/>
          </a:xfrm>
          <a:custGeom>
            <a:avLst/>
            <a:gdLst/>
            <a:ahLst/>
            <a:cxnLst/>
            <a:rect l="l" t="t" r="r" b="b"/>
            <a:pathLst>
              <a:path w="4361815" h="502920">
                <a:moveTo>
                  <a:pt x="0" y="502919"/>
                </a:moveTo>
                <a:lnTo>
                  <a:pt x="4361688" y="502919"/>
                </a:lnTo>
                <a:lnTo>
                  <a:pt x="4361688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894A1006-1775-58BA-F796-5D8E553FCFEF}"/>
              </a:ext>
            </a:extLst>
          </p:cNvPr>
          <p:cNvSpPr/>
          <p:nvPr/>
        </p:nvSpPr>
        <p:spPr>
          <a:xfrm>
            <a:off x="8585496" y="5104624"/>
            <a:ext cx="3534664" cy="980784"/>
          </a:xfrm>
          <a:custGeom>
            <a:avLst/>
            <a:gdLst/>
            <a:ahLst/>
            <a:cxnLst/>
            <a:rect l="l" t="t" r="r" b="b"/>
            <a:pathLst>
              <a:path w="3839209" h="628014">
                <a:moveTo>
                  <a:pt x="3734562" y="0"/>
                </a:moveTo>
                <a:lnTo>
                  <a:pt x="277114" y="0"/>
                </a:lnTo>
                <a:lnTo>
                  <a:pt x="236384" y="8225"/>
                </a:lnTo>
                <a:lnTo>
                  <a:pt x="203120" y="30654"/>
                </a:lnTo>
                <a:lnTo>
                  <a:pt x="180691" y="63918"/>
                </a:lnTo>
                <a:lnTo>
                  <a:pt x="172466" y="104647"/>
                </a:lnTo>
                <a:lnTo>
                  <a:pt x="0" y="110743"/>
                </a:lnTo>
                <a:lnTo>
                  <a:pt x="172466" y="261619"/>
                </a:lnTo>
                <a:lnTo>
                  <a:pt x="172466" y="523239"/>
                </a:lnTo>
                <a:lnTo>
                  <a:pt x="180691" y="563969"/>
                </a:lnTo>
                <a:lnTo>
                  <a:pt x="203120" y="597233"/>
                </a:lnTo>
                <a:lnTo>
                  <a:pt x="236384" y="619662"/>
                </a:lnTo>
                <a:lnTo>
                  <a:pt x="277114" y="627887"/>
                </a:lnTo>
                <a:lnTo>
                  <a:pt x="3734562" y="627887"/>
                </a:lnTo>
                <a:lnTo>
                  <a:pt x="3775291" y="619662"/>
                </a:lnTo>
                <a:lnTo>
                  <a:pt x="3808555" y="597233"/>
                </a:lnTo>
                <a:lnTo>
                  <a:pt x="3830984" y="563969"/>
                </a:lnTo>
                <a:lnTo>
                  <a:pt x="3839210" y="523239"/>
                </a:lnTo>
                <a:lnTo>
                  <a:pt x="3839210" y="104647"/>
                </a:lnTo>
                <a:lnTo>
                  <a:pt x="3830984" y="63918"/>
                </a:lnTo>
                <a:lnTo>
                  <a:pt x="3808555" y="30654"/>
                </a:lnTo>
                <a:lnTo>
                  <a:pt x="3775291" y="8225"/>
                </a:lnTo>
                <a:lnTo>
                  <a:pt x="3734562" y="0"/>
                </a:lnTo>
                <a:close/>
              </a:path>
            </a:pathLst>
          </a:custGeom>
          <a:solidFill>
            <a:srgbClr val="88D9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6DD427DE-9E7F-FA1D-79E0-05DD2B8AF4C6}"/>
              </a:ext>
            </a:extLst>
          </p:cNvPr>
          <p:cNvSpPr txBox="1"/>
          <p:nvPr/>
        </p:nvSpPr>
        <p:spPr>
          <a:xfrm>
            <a:off x="6060990" y="4373585"/>
            <a:ext cx="6059170" cy="19742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3100" dirty="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 dirty="0">
              <a:latin typeface="SimSun"/>
              <a:cs typeface="SimSun"/>
            </a:endParaRPr>
          </a:p>
          <a:p>
            <a:pPr marL="2820670">
              <a:lnSpc>
                <a:spcPct val="100000"/>
              </a:lnSpc>
            </a:pPr>
            <a:r>
              <a:rPr sz="1800" spc="-5" dirty="0">
                <a:latin typeface="SimSun"/>
                <a:cs typeface="SimSun"/>
              </a:rPr>
              <a:t>马尔可夫假设：一个词的概率只</a:t>
            </a:r>
            <a:endParaRPr sz="1800" dirty="0">
              <a:latin typeface="SimSun"/>
              <a:cs typeface="SimSun"/>
            </a:endParaRPr>
          </a:p>
          <a:p>
            <a:pPr marL="282067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SimSun"/>
                <a:cs typeface="SimSun"/>
              </a:rPr>
              <a:t>依赖于其前面的</a:t>
            </a:r>
            <a:r>
              <a:rPr sz="1800" dirty="0">
                <a:latin typeface="Palatino Linotype"/>
                <a:cs typeface="Palatino Linotype"/>
              </a:rPr>
              <a:t>n</a:t>
            </a:r>
            <a:r>
              <a:rPr sz="1800" spc="-4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−</a:t>
            </a:r>
            <a:r>
              <a:rPr sz="1800" spc="-55" dirty="0">
                <a:latin typeface="Palatino Linotype"/>
                <a:cs typeface="Palatino Linotype"/>
              </a:rPr>
              <a:t> </a:t>
            </a:r>
            <a:r>
              <a:rPr sz="1800" spc="15" dirty="0">
                <a:latin typeface="Palatino Linotype"/>
                <a:cs typeface="Palatino Linotype"/>
              </a:rPr>
              <a:t>1</a:t>
            </a:r>
            <a:r>
              <a:rPr sz="1800" dirty="0">
                <a:latin typeface="SimSun"/>
                <a:cs typeface="SimSun"/>
              </a:rPr>
              <a:t>个词</a:t>
            </a:r>
          </a:p>
          <a:p>
            <a:pPr marL="25400">
              <a:lnSpc>
                <a:spcPct val="100000"/>
              </a:lnSpc>
              <a:spcBef>
                <a:spcPts val="1350"/>
              </a:spcBef>
            </a:pPr>
            <a:r>
              <a:rPr sz="1800" b="1" spc="-50" dirty="0">
                <a:solidFill>
                  <a:srgbClr val="C00000"/>
                </a:solidFill>
                <a:latin typeface="Microsoft JhengHei"/>
                <a:cs typeface="Microsoft JhengHei"/>
              </a:rPr>
              <a:t>N-gram</a:t>
            </a:r>
            <a:r>
              <a:rPr sz="1800" b="1" dirty="0">
                <a:solidFill>
                  <a:srgbClr val="C00000"/>
                </a:solidFill>
                <a:latin typeface="Microsoft JhengHei"/>
                <a:cs typeface="Microsoft JhengHei"/>
              </a:rPr>
              <a:t>模型</a:t>
            </a:r>
            <a:endParaRPr sz="1800" dirty="0">
              <a:latin typeface="Microsoft JhengHei"/>
              <a:cs typeface="Microsoft JhengHei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AFDF07D-C678-378D-6C07-F1435301EBDF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30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B83D8-538D-9CF0-4E72-6B3D26CB8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BACD055-16F6-B4BF-E8F0-9154E090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/>
              <a:t>统计语言模型</a:t>
            </a:r>
            <a:endParaRPr lang="zh-CN" alt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D2793A95-A95B-A30E-0125-93F01F9D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52" y="1119442"/>
            <a:ext cx="9545811" cy="5036809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779F890-DDFA-1554-7FAD-B323FE2C89ED}"/>
              </a:ext>
            </a:extLst>
          </p:cNvPr>
          <p:cNvGraphicFramePr/>
          <p:nvPr/>
        </p:nvGraphicFramePr>
        <p:xfrm>
          <a:off x="206359" y="1028050"/>
          <a:ext cx="1312725" cy="354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03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.75622"/>
</p:tagLst>
</file>

<file path=ppt/theme/theme1.xml><?xml version="1.0" encoding="utf-8"?>
<a:theme xmlns:a="http://schemas.openxmlformats.org/drawingml/2006/main" name="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培训模板">
      <a:majorFont>
        <a:latin typeface="Arial"/>
        <a:ea typeface="OPPOSans B"/>
        <a:cs typeface=""/>
      </a:majorFont>
      <a:minorFont>
        <a:latin typeface="Arial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2191</Words>
  <Application>Microsoft Macintosh PowerPoint</Application>
  <PresentationFormat>宽屏</PresentationFormat>
  <Paragraphs>782</Paragraphs>
  <Slides>33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阿里巴巴普惠体 B</vt:lpstr>
      <vt:lpstr>等线</vt:lpstr>
      <vt:lpstr>等线</vt:lpstr>
      <vt:lpstr>思源黑体 CN Bold</vt:lpstr>
      <vt:lpstr>思源黑体 CN Light</vt:lpstr>
      <vt:lpstr>思源宋体 CN Heavy</vt:lpstr>
      <vt:lpstr>SimSun</vt:lpstr>
      <vt:lpstr>微软雅黑</vt:lpstr>
      <vt:lpstr>微软雅黑</vt:lpstr>
      <vt:lpstr>Inter</vt:lpstr>
      <vt:lpstr>Microsoft JhengHei</vt:lpstr>
      <vt:lpstr>Arial</vt:lpstr>
      <vt:lpstr>Calibri</vt:lpstr>
      <vt:lpstr>Cambria Math</vt:lpstr>
      <vt:lpstr>Courier</vt:lpstr>
      <vt:lpstr>Palatino Linotype</vt:lpstr>
      <vt:lpstr>Segoe UI Light</vt:lpstr>
      <vt:lpstr>Times New Roman</vt:lpstr>
      <vt:lpstr>Wingdings</vt:lpstr>
      <vt:lpstr>自定义设计方案</vt:lpstr>
      <vt:lpstr>1_51PPT模板网   www.51pptmoban.com</vt:lpstr>
      <vt:lpstr>PowerPoint 演示文稿</vt:lpstr>
      <vt:lpstr>词序信息很重要</vt:lpstr>
      <vt:lpstr>语言模型（Language Model）</vt:lpstr>
      <vt:lpstr>自然语言处理的发展历程</vt:lpstr>
      <vt:lpstr>语言模型（Language Model）</vt:lpstr>
      <vt:lpstr>方法一：统计世界上所有的句子</vt:lpstr>
      <vt:lpstr>方法二：统计世界上所有的单词和组合</vt:lpstr>
      <vt:lpstr>方法二：统计世界上所有的单词和组合</vt:lpstr>
      <vt:lpstr>统计语言模型</vt:lpstr>
      <vt:lpstr>统计语言模型</vt:lpstr>
      <vt:lpstr>例子：实现一个Bigram 语言模型</vt:lpstr>
      <vt:lpstr>例子：实现一个Bigram 语言模型</vt:lpstr>
      <vt:lpstr>例子：实现一个Bigram 语言模型</vt:lpstr>
      <vt:lpstr>例子：实现一个Bigram 语言模型</vt:lpstr>
      <vt:lpstr>例子：实现一个Bigram 语言模型</vt:lpstr>
      <vt:lpstr>例子：实现一个Bigram 语言模型</vt:lpstr>
      <vt:lpstr>基于n-gram 的语言模型的问题</vt:lpstr>
      <vt:lpstr>如何处理未登录词</vt:lpstr>
      <vt:lpstr>如何处理未登录词</vt:lpstr>
      <vt:lpstr>语言模型的平滑</vt:lpstr>
      <vt:lpstr>更多平滑技术</vt:lpstr>
      <vt:lpstr>Bi-gram 语言模型用于文本生成</vt:lpstr>
      <vt:lpstr>语言模型的文本生成效果</vt:lpstr>
      <vt:lpstr>语言模型的文本生成效果</vt:lpstr>
      <vt:lpstr>N-gram语言模型小节</vt:lpstr>
      <vt:lpstr>N-gram模型应用场景</vt:lpstr>
      <vt:lpstr>N-gram模型用于拼写纠错</vt:lpstr>
      <vt:lpstr>N-gram模型用于拼写纠错</vt:lpstr>
      <vt:lpstr>N-gram模型用于拼写纠错</vt:lpstr>
      <vt:lpstr>N-gram模型用于语音识别</vt:lpstr>
      <vt:lpstr>N-gram模型用于语音识别</vt:lpstr>
      <vt:lpstr>小结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蓝绿配色清新风互联网科技公司介绍ppt模板</dc:title>
  <dc:creator>南墙</dc:creator>
  <cp:keywords>P界达人</cp:keywords>
  <dc:description>www.51pptmoban.com</dc:description>
  <cp:lastModifiedBy>assassin chenwei</cp:lastModifiedBy>
  <cp:revision>1401</cp:revision>
  <cp:lastPrinted>2024-08-20T01:31:00Z</cp:lastPrinted>
  <dcterms:created xsi:type="dcterms:W3CDTF">1900-01-01T00:00:00Z</dcterms:created>
  <dcterms:modified xsi:type="dcterms:W3CDTF">2025-04-17T08:00:37Z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78303B7DC8B84F09B7A178A807D820E0</vt:lpwstr>
  </property>
  <property fmtid="{D5CDD505-2E9C-101B-9397-08002B2CF9AE}" pid="3" name="KSOProductBuildVer">
    <vt:lpwstr>2052-11.8.2.11718</vt:lpwstr>
  </property>
</Properties>
</file>